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3"/>
  </p:notesMasterIdLst>
  <p:handoutMasterIdLst>
    <p:handoutMasterId r:id="rId154"/>
  </p:handoutMasterIdLst>
  <p:sldIdLst>
    <p:sldId id="258" r:id="rId3"/>
    <p:sldId id="271" r:id="rId4"/>
    <p:sldId id="277" r:id="rId5"/>
    <p:sldId id="434" r:id="rId6"/>
    <p:sldId id="278" r:id="rId7"/>
    <p:sldId id="280" r:id="rId8"/>
    <p:sldId id="311" r:id="rId9"/>
    <p:sldId id="312" r:id="rId10"/>
    <p:sldId id="315" r:id="rId11"/>
    <p:sldId id="316" r:id="rId12"/>
    <p:sldId id="317" r:id="rId13"/>
    <p:sldId id="318" r:id="rId14"/>
    <p:sldId id="325" r:id="rId15"/>
    <p:sldId id="326" r:id="rId16"/>
    <p:sldId id="327" r:id="rId17"/>
    <p:sldId id="330" r:id="rId18"/>
    <p:sldId id="331" r:id="rId19"/>
    <p:sldId id="332" r:id="rId20"/>
    <p:sldId id="334" r:id="rId21"/>
    <p:sldId id="335" r:id="rId22"/>
    <p:sldId id="336" r:id="rId23"/>
    <p:sldId id="337" r:id="rId24"/>
    <p:sldId id="340" r:id="rId25"/>
    <p:sldId id="435" r:id="rId26"/>
    <p:sldId id="341" r:id="rId27"/>
    <p:sldId id="342" r:id="rId28"/>
    <p:sldId id="343" r:id="rId29"/>
    <p:sldId id="344" r:id="rId30"/>
    <p:sldId id="345" r:id="rId31"/>
    <p:sldId id="346" r:id="rId32"/>
    <p:sldId id="347" r:id="rId33"/>
    <p:sldId id="348" r:id="rId34"/>
    <p:sldId id="349" r:id="rId35"/>
    <p:sldId id="350" r:id="rId36"/>
    <p:sldId id="351"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493" r:id="rId50"/>
    <p:sldId id="364" r:id="rId51"/>
    <p:sldId id="365" r:id="rId52"/>
    <p:sldId id="366" r:id="rId53"/>
    <p:sldId id="367" r:id="rId54"/>
    <p:sldId id="368" r:id="rId55"/>
    <p:sldId id="369" r:id="rId56"/>
    <p:sldId id="370" r:id="rId57"/>
    <p:sldId id="371" r:id="rId58"/>
    <p:sldId id="372" r:id="rId59"/>
    <p:sldId id="373" r:id="rId60"/>
    <p:sldId id="374" r:id="rId61"/>
    <p:sldId id="375" r:id="rId62"/>
    <p:sldId id="376" r:id="rId63"/>
    <p:sldId id="377" r:id="rId64"/>
    <p:sldId id="494" r:id="rId65"/>
    <p:sldId id="495" r:id="rId66"/>
    <p:sldId id="496" r:id="rId67"/>
    <p:sldId id="497" r:id="rId68"/>
    <p:sldId id="498" r:id="rId69"/>
    <p:sldId id="499" r:id="rId70"/>
    <p:sldId id="507" r:id="rId71"/>
    <p:sldId id="500" r:id="rId72"/>
    <p:sldId id="501" r:id="rId73"/>
    <p:sldId id="502" r:id="rId74"/>
    <p:sldId id="503" r:id="rId75"/>
    <p:sldId id="504" r:id="rId76"/>
    <p:sldId id="505" r:id="rId77"/>
    <p:sldId id="506" r:id="rId78"/>
    <p:sldId id="508" r:id="rId79"/>
    <p:sldId id="509" r:id="rId80"/>
    <p:sldId id="510" r:id="rId81"/>
    <p:sldId id="511" r:id="rId82"/>
    <p:sldId id="512" r:id="rId83"/>
    <p:sldId id="513" r:id="rId84"/>
    <p:sldId id="514" r:id="rId85"/>
    <p:sldId id="515" r:id="rId86"/>
    <p:sldId id="516" r:id="rId87"/>
    <p:sldId id="518" r:id="rId88"/>
    <p:sldId id="517" r:id="rId89"/>
    <p:sldId id="519" r:id="rId90"/>
    <p:sldId id="520" r:id="rId91"/>
    <p:sldId id="521" r:id="rId92"/>
    <p:sldId id="522" r:id="rId93"/>
    <p:sldId id="523" r:id="rId94"/>
    <p:sldId id="524" r:id="rId95"/>
    <p:sldId id="525" r:id="rId96"/>
    <p:sldId id="526" r:id="rId97"/>
    <p:sldId id="527" r:id="rId98"/>
    <p:sldId id="529" r:id="rId99"/>
    <p:sldId id="530" r:id="rId100"/>
    <p:sldId id="531" r:id="rId101"/>
    <p:sldId id="577" r:id="rId102"/>
    <p:sldId id="532" r:id="rId103"/>
    <p:sldId id="548" r:id="rId104"/>
    <p:sldId id="549" r:id="rId105"/>
    <p:sldId id="550" r:id="rId106"/>
    <p:sldId id="551" r:id="rId107"/>
    <p:sldId id="552" r:id="rId108"/>
    <p:sldId id="553" r:id="rId109"/>
    <p:sldId id="554" r:id="rId110"/>
    <p:sldId id="555" r:id="rId111"/>
    <p:sldId id="556" r:id="rId112"/>
    <p:sldId id="557" r:id="rId113"/>
    <p:sldId id="558" r:id="rId114"/>
    <p:sldId id="559" r:id="rId115"/>
    <p:sldId id="578" r:id="rId116"/>
    <p:sldId id="560" r:id="rId117"/>
    <p:sldId id="561" r:id="rId118"/>
    <p:sldId id="562" r:id="rId119"/>
    <p:sldId id="563" r:id="rId120"/>
    <p:sldId id="564" r:id="rId121"/>
    <p:sldId id="565" r:id="rId122"/>
    <p:sldId id="566" r:id="rId123"/>
    <p:sldId id="567" r:id="rId124"/>
    <p:sldId id="568" r:id="rId125"/>
    <p:sldId id="569" r:id="rId126"/>
    <p:sldId id="570" r:id="rId127"/>
    <p:sldId id="571" r:id="rId128"/>
    <p:sldId id="572" r:id="rId129"/>
    <p:sldId id="573" r:id="rId130"/>
    <p:sldId id="574" r:id="rId131"/>
    <p:sldId id="575" r:id="rId132"/>
    <p:sldId id="579" r:id="rId133"/>
    <p:sldId id="576" r:id="rId134"/>
    <p:sldId id="580" r:id="rId135"/>
    <p:sldId id="581" r:id="rId136"/>
    <p:sldId id="582" r:id="rId137"/>
    <p:sldId id="583" r:id="rId138"/>
    <p:sldId id="584" r:id="rId139"/>
    <p:sldId id="585" r:id="rId140"/>
    <p:sldId id="586" r:id="rId141"/>
    <p:sldId id="587" r:id="rId142"/>
    <p:sldId id="588" r:id="rId143"/>
    <p:sldId id="589" r:id="rId144"/>
    <p:sldId id="590" r:id="rId145"/>
    <p:sldId id="591" r:id="rId146"/>
    <p:sldId id="592" r:id="rId147"/>
    <p:sldId id="593" r:id="rId148"/>
    <p:sldId id="594" r:id="rId149"/>
    <p:sldId id="595" r:id="rId150"/>
    <p:sldId id="596" r:id="rId151"/>
    <p:sldId id="273" r:id="rId152"/>
  </p:sldIdLst>
  <p:sldSz cx="12192000" cy="6858000"/>
  <p:notesSz cx="7103745" cy="10234295"/>
  <p:custDataLst>
    <p:tags r:id="rId1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01" initials="0"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39803"/>
    <a:srgbClr val="C3D600"/>
    <a:srgbClr val="BED62F"/>
    <a:srgbClr val="0C308E"/>
    <a:srgbClr val="EBEDEF"/>
    <a:srgbClr val="92D050"/>
    <a:srgbClr val="B2B2B2"/>
    <a:srgbClr val="202020"/>
    <a:srgbClr val="32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95" d="100"/>
          <a:sy n="95" d="100"/>
        </p:scale>
        <p:origin x="1200" y="84"/>
      </p:cViewPr>
      <p:guideLst>
        <p:guide orient="horz" pos="2106"/>
        <p:guide pos="3840"/>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78" d="100"/>
          <a:sy n="78" d="100"/>
        </p:scale>
        <p:origin x="3984" y="96"/>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9" Type="http://schemas.openxmlformats.org/officeDocument/2006/relationships/tags" Target="tags/tag265.xml"/><Relationship Id="rId158" Type="http://schemas.openxmlformats.org/officeDocument/2006/relationships/commentAuthors" Target="commentAuthors.xml"/><Relationship Id="rId157" Type="http://schemas.openxmlformats.org/officeDocument/2006/relationships/tableStyles" Target="tableStyles.xml"/><Relationship Id="rId156" Type="http://schemas.openxmlformats.org/officeDocument/2006/relationships/viewProps" Target="viewProps.xml"/><Relationship Id="rId155" Type="http://schemas.openxmlformats.org/officeDocument/2006/relationships/presProps" Target="presProps.xml"/><Relationship Id="rId154" Type="http://schemas.openxmlformats.org/officeDocument/2006/relationships/handoutMaster" Target="handoutMasters/handoutMaster1.xml"/><Relationship Id="rId153" Type="http://schemas.openxmlformats.org/officeDocument/2006/relationships/notesMaster" Target="notesMasters/notesMaster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26.xml"/><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27.xm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7" Type="http://schemas.openxmlformats.org/officeDocument/2006/relationships/tags" Target="../tags/tag4.xml"/><Relationship Id="rId6" Type="http://schemas.openxmlformats.org/officeDocument/2006/relationships/image" Target="../media/image5.png"/><Relationship Id="rId5" Type="http://schemas.openxmlformats.org/officeDocument/2006/relationships/tags" Target="../tags/tag3.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png"/><Relationship Id="rId7" Type="http://schemas.openxmlformats.org/officeDocument/2006/relationships/tags" Target="../tags/tag7.xml"/><Relationship Id="rId6" Type="http://schemas.openxmlformats.org/officeDocument/2006/relationships/image" Target="../media/image7.png"/><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7" Type="http://schemas.openxmlformats.org/officeDocument/2006/relationships/tags" Target="../tags/tag10.xml"/><Relationship Id="rId6" Type="http://schemas.openxmlformats.org/officeDocument/2006/relationships/image" Target="../media/image9.png"/><Relationship Id="rId5" Type="http://schemas.openxmlformats.org/officeDocument/2006/relationships/tags" Target="../tags/tag9.xml"/><Relationship Id="rId4" Type="http://schemas.openxmlformats.org/officeDocument/2006/relationships/image" Target="../media/image2.png"/><Relationship Id="rId3" Type="http://schemas.openxmlformats.org/officeDocument/2006/relationships/tags" Target="../tags/tag8.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png"/><Relationship Id="rId7" Type="http://schemas.openxmlformats.org/officeDocument/2006/relationships/tags" Target="../tags/tag13.xml"/><Relationship Id="rId6" Type="http://schemas.openxmlformats.org/officeDocument/2006/relationships/image" Target="../media/image11.png"/><Relationship Id="rId5" Type="http://schemas.openxmlformats.org/officeDocument/2006/relationships/tags" Target="../tags/tag12.xml"/><Relationship Id="rId4" Type="http://schemas.openxmlformats.org/officeDocument/2006/relationships/image" Target="../media/image2.png"/><Relationship Id="rId3" Type="http://schemas.openxmlformats.org/officeDocument/2006/relationships/tags" Target="../tags/tag1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4.png"/><Relationship Id="rId7" Type="http://schemas.openxmlformats.org/officeDocument/2006/relationships/tags" Target="../tags/tag16.xml"/><Relationship Id="rId6" Type="http://schemas.openxmlformats.org/officeDocument/2006/relationships/image" Target="../media/image13.png"/><Relationship Id="rId5" Type="http://schemas.openxmlformats.org/officeDocument/2006/relationships/tags" Target="../tags/tag15.xml"/><Relationship Id="rId4" Type="http://schemas.openxmlformats.org/officeDocument/2006/relationships/image" Target="../media/image2.png"/><Relationship Id="rId3" Type="http://schemas.openxmlformats.org/officeDocument/2006/relationships/tags" Target="../tags/tag1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6.png"/><Relationship Id="rId7" Type="http://schemas.openxmlformats.org/officeDocument/2006/relationships/tags" Target="../tags/tag19.xml"/><Relationship Id="rId6" Type="http://schemas.openxmlformats.org/officeDocument/2006/relationships/image" Target="../media/image15.png"/><Relationship Id="rId5" Type="http://schemas.openxmlformats.org/officeDocument/2006/relationships/tags" Target="../tags/tag18.xml"/><Relationship Id="rId4" Type="http://schemas.openxmlformats.org/officeDocument/2006/relationships/image" Target="../media/image2.png"/><Relationship Id="rId3" Type="http://schemas.openxmlformats.org/officeDocument/2006/relationships/tags" Target="../tags/tag17.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8.png"/><Relationship Id="rId7" Type="http://schemas.openxmlformats.org/officeDocument/2006/relationships/tags" Target="../tags/tag22.xml"/><Relationship Id="rId6" Type="http://schemas.openxmlformats.org/officeDocument/2006/relationships/image" Target="../media/image17.png"/><Relationship Id="rId5" Type="http://schemas.openxmlformats.org/officeDocument/2006/relationships/tags" Target="../tags/tag21.xml"/><Relationship Id="rId4" Type="http://schemas.openxmlformats.org/officeDocument/2006/relationships/image" Target="../media/image2.png"/><Relationship Id="rId3" Type="http://schemas.openxmlformats.org/officeDocument/2006/relationships/tags" Target="../tags/tag20.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7" Type="http://schemas.openxmlformats.org/officeDocument/2006/relationships/tags" Target="../tags/tag25.xml"/><Relationship Id="rId6" Type="http://schemas.openxmlformats.org/officeDocument/2006/relationships/image" Target="../media/image19.png"/><Relationship Id="rId5" Type="http://schemas.openxmlformats.org/officeDocument/2006/relationships/tags" Target="../tags/tag24.xml"/><Relationship Id="rId4" Type="http://schemas.openxmlformats.org/officeDocument/2006/relationships/image" Target="../media/image2.png"/><Relationship Id="rId3" Type="http://schemas.openxmlformats.org/officeDocument/2006/relationships/tags" Target="../tags/tag2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5" name="图片 14" descr="600700标题223_画板 1 副本 2"/>
          <p:cNvPicPr>
            <a:picLocks noChangeAspect="1"/>
          </p:cNvPicPr>
          <p:nvPr userDrawn="1"/>
        </p:nvPicPr>
        <p:blipFill>
          <a:blip r:embed="rId5"/>
          <a:srcRect l="4793" t="15696" b="66409"/>
          <a:stretch>
            <a:fillRect/>
          </a:stretch>
        </p:blipFill>
        <p:spPr>
          <a:xfrm>
            <a:off x="90170" y="123190"/>
            <a:ext cx="4452620" cy="836930"/>
          </a:xfrm>
          <a:prstGeom prst="rect">
            <a:avLst/>
          </a:prstGeom>
        </p:spPr>
      </p:pic>
      <p:pic>
        <p:nvPicPr>
          <p:cNvPr id="45" name="图片 44" descr="600700标题2234_画板 1 副本 2"/>
          <p:cNvPicPr>
            <a:picLocks noChangeAspect="1"/>
          </p:cNvPicPr>
          <p:nvPr userDrawn="1"/>
        </p:nvPicPr>
        <p:blipFill>
          <a:blip r:embed="rId6"/>
          <a:srcRect t="19514" b="20621"/>
          <a:stretch>
            <a:fillRect/>
          </a:stretch>
        </p:blipFill>
        <p:spPr>
          <a:xfrm>
            <a:off x="2211705" y="803275"/>
            <a:ext cx="8203565" cy="49110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cstate="print"/>
          <a:srcRect t="12979"/>
          <a:stretch>
            <a:fillRect/>
          </a:stretch>
        </p:blipFill>
        <p:spPr>
          <a:xfrm>
            <a:off x="10680700" y="66040"/>
            <a:ext cx="1203960" cy="96647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3" name="图片 22" descr="600700标题223_画板 1"/>
          <p:cNvPicPr>
            <a:picLocks noChangeAspect="1"/>
          </p:cNvPicPr>
          <p:nvPr userDrawn="1">
            <p:custDataLst>
              <p:tags r:id="rId5"/>
            </p:custDataLst>
          </p:nvPr>
        </p:nvPicPr>
        <p:blipFill>
          <a:blip r:embed="rId6"/>
          <a:srcRect l="5213" t="16918" b="66409"/>
          <a:stretch>
            <a:fillRect/>
          </a:stretch>
        </p:blipFill>
        <p:spPr>
          <a:xfrm>
            <a:off x="108585" y="180340"/>
            <a:ext cx="4433570" cy="779780"/>
          </a:xfrm>
          <a:prstGeom prst="rect">
            <a:avLst/>
          </a:prstGeom>
        </p:spPr>
      </p:pic>
      <p:pic>
        <p:nvPicPr>
          <p:cNvPr id="53" name="图片 52" descr="600700标题2234_画板 1"/>
          <p:cNvPicPr>
            <a:picLocks noChangeAspect="1"/>
          </p:cNvPicPr>
          <p:nvPr userDrawn="1">
            <p:custDataLst>
              <p:tags r:id="rId7"/>
            </p:custDataLst>
          </p:nvPr>
        </p:nvPicPr>
        <p:blipFill>
          <a:blip r:embed="rId8"/>
          <a:srcRect t="24158" b="21782"/>
          <a:stretch>
            <a:fillRect/>
          </a:stretch>
        </p:blipFill>
        <p:spPr>
          <a:xfrm>
            <a:off x="2210435" y="1184275"/>
            <a:ext cx="8205470" cy="443484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2" name="图片 21" descr="600700标题223_画板 1 副本"/>
          <p:cNvPicPr>
            <a:picLocks noChangeAspect="1"/>
          </p:cNvPicPr>
          <p:nvPr userDrawn="1">
            <p:custDataLst>
              <p:tags r:id="rId5"/>
            </p:custDataLst>
          </p:nvPr>
        </p:nvPicPr>
        <p:blipFill>
          <a:blip r:embed="rId6"/>
          <a:srcRect l="4997" t="16307" b="61901"/>
          <a:stretch>
            <a:fillRect/>
          </a:stretch>
        </p:blipFill>
        <p:spPr>
          <a:xfrm>
            <a:off x="99695" y="151765"/>
            <a:ext cx="4443095" cy="1019175"/>
          </a:xfrm>
          <a:prstGeom prst="rect">
            <a:avLst/>
          </a:prstGeom>
        </p:spPr>
      </p:pic>
      <p:pic>
        <p:nvPicPr>
          <p:cNvPr id="52" name="图片 51" descr="600700标题2234_画板 1 副本"/>
          <p:cNvPicPr>
            <a:picLocks noChangeAspect="1"/>
          </p:cNvPicPr>
          <p:nvPr userDrawn="1">
            <p:custDataLst>
              <p:tags r:id="rId7"/>
            </p:custDataLst>
          </p:nvPr>
        </p:nvPicPr>
        <p:blipFill>
          <a:blip r:embed="rId8"/>
          <a:srcRect t="20528" b="18004"/>
          <a:stretch>
            <a:fillRect/>
          </a:stretch>
        </p:blipFill>
        <p:spPr>
          <a:xfrm>
            <a:off x="2211705" y="886460"/>
            <a:ext cx="8203565" cy="504253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1" name="图片 20" descr="600700标题223_画板 1 副本 8"/>
          <p:cNvPicPr>
            <a:picLocks noChangeAspect="1"/>
          </p:cNvPicPr>
          <p:nvPr userDrawn="1">
            <p:custDataLst>
              <p:tags r:id="rId5"/>
            </p:custDataLst>
          </p:nvPr>
        </p:nvPicPr>
        <p:blipFill>
          <a:blip r:embed="rId6"/>
          <a:srcRect l="5608" t="16511" b="69437"/>
          <a:stretch>
            <a:fillRect/>
          </a:stretch>
        </p:blipFill>
        <p:spPr>
          <a:xfrm>
            <a:off x="128270" y="161290"/>
            <a:ext cx="4414520" cy="657225"/>
          </a:xfrm>
          <a:prstGeom prst="rect">
            <a:avLst/>
          </a:prstGeom>
        </p:spPr>
      </p:pic>
      <p:pic>
        <p:nvPicPr>
          <p:cNvPr id="51" name="图片 50" descr="600700标题2234_画板 1 副本 8"/>
          <p:cNvPicPr>
            <a:picLocks noChangeAspect="1"/>
          </p:cNvPicPr>
          <p:nvPr userDrawn="1">
            <p:custDataLst>
              <p:tags r:id="rId7"/>
            </p:custDataLst>
          </p:nvPr>
        </p:nvPicPr>
        <p:blipFill>
          <a:blip r:embed="rId8"/>
          <a:srcRect t="19700" b="21348"/>
          <a:stretch>
            <a:fillRect/>
          </a:stretch>
        </p:blipFill>
        <p:spPr>
          <a:xfrm>
            <a:off x="2211705" y="818515"/>
            <a:ext cx="8203565" cy="483616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4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0" name="图片 19" descr="600700标题223_画板 1 副本 7"/>
          <p:cNvPicPr>
            <a:picLocks noChangeAspect="1"/>
          </p:cNvPicPr>
          <p:nvPr userDrawn="1">
            <p:custDataLst>
              <p:tags r:id="rId5"/>
            </p:custDataLst>
          </p:nvPr>
        </p:nvPicPr>
        <p:blipFill>
          <a:blip r:embed="rId6"/>
          <a:srcRect l="4986" t="15494" b="66404"/>
          <a:stretch>
            <a:fillRect/>
          </a:stretch>
        </p:blipFill>
        <p:spPr>
          <a:xfrm>
            <a:off x="100330" y="113665"/>
            <a:ext cx="4441190" cy="846455"/>
          </a:xfrm>
          <a:prstGeom prst="rect">
            <a:avLst/>
          </a:prstGeom>
        </p:spPr>
      </p:pic>
      <p:pic>
        <p:nvPicPr>
          <p:cNvPr id="50" name="图片 49" descr="600700标题2234_画板 1 副本 7"/>
          <p:cNvPicPr>
            <a:picLocks noChangeAspect="1"/>
          </p:cNvPicPr>
          <p:nvPr userDrawn="1">
            <p:custDataLst>
              <p:tags r:id="rId7"/>
            </p:custDataLst>
          </p:nvPr>
        </p:nvPicPr>
        <p:blipFill>
          <a:blip r:embed="rId8"/>
          <a:srcRect t="19949" b="21629"/>
          <a:stretch>
            <a:fillRect/>
          </a:stretch>
        </p:blipFill>
        <p:spPr>
          <a:xfrm>
            <a:off x="2212975" y="838835"/>
            <a:ext cx="8199755" cy="47923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6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6" name="图片 15" descr="600700标题223_画板 1 副本 3"/>
          <p:cNvPicPr>
            <a:picLocks noChangeAspect="1"/>
          </p:cNvPicPr>
          <p:nvPr userDrawn="1">
            <p:custDataLst>
              <p:tags r:id="rId5"/>
            </p:custDataLst>
          </p:nvPr>
        </p:nvPicPr>
        <p:blipFill>
          <a:blip r:embed="rId6"/>
          <a:srcRect l="4374" t="15494" b="68604"/>
          <a:stretch>
            <a:fillRect/>
          </a:stretch>
        </p:blipFill>
        <p:spPr>
          <a:xfrm>
            <a:off x="71755" y="113665"/>
            <a:ext cx="4469765" cy="743585"/>
          </a:xfrm>
          <a:prstGeom prst="rect">
            <a:avLst/>
          </a:prstGeom>
        </p:spPr>
      </p:pic>
      <p:pic>
        <p:nvPicPr>
          <p:cNvPr id="46" name="图片 45" descr="600700标题2234_画板 1 副本 3"/>
          <p:cNvPicPr>
            <a:picLocks noChangeAspect="1"/>
          </p:cNvPicPr>
          <p:nvPr userDrawn="1">
            <p:custDataLst>
              <p:tags r:id="rId7"/>
            </p:custDataLst>
          </p:nvPr>
        </p:nvPicPr>
        <p:blipFill>
          <a:blip r:embed="rId8"/>
          <a:srcRect t="22418" b="18726"/>
          <a:stretch>
            <a:fillRect/>
          </a:stretch>
        </p:blipFill>
        <p:spPr>
          <a:xfrm>
            <a:off x="2212975" y="1041400"/>
            <a:ext cx="8199755" cy="482790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7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9" name="图片 18" descr="600700标题223_画板 1 副本 6"/>
          <p:cNvPicPr>
            <a:picLocks noChangeAspect="1"/>
          </p:cNvPicPr>
          <p:nvPr userDrawn="1">
            <p:custDataLst>
              <p:tags r:id="rId5"/>
            </p:custDataLst>
          </p:nvPr>
        </p:nvPicPr>
        <p:blipFill>
          <a:blip r:embed="rId6"/>
          <a:srcRect l="6219" t="14963" b="66409"/>
          <a:stretch>
            <a:fillRect/>
          </a:stretch>
        </p:blipFill>
        <p:spPr>
          <a:xfrm>
            <a:off x="156845" y="88900"/>
            <a:ext cx="4385945" cy="871220"/>
          </a:xfrm>
          <a:prstGeom prst="rect">
            <a:avLst/>
          </a:prstGeom>
        </p:spPr>
      </p:pic>
      <p:pic>
        <p:nvPicPr>
          <p:cNvPr id="49" name="图片 48" descr="600700标题2234_画板 1 副本 6"/>
          <p:cNvPicPr>
            <a:picLocks noChangeAspect="1"/>
          </p:cNvPicPr>
          <p:nvPr userDrawn="1">
            <p:custDataLst>
              <p:tags r:id="rId7"/>
            </p:custDataLst>
          </p:nvPr>
        </p:nvPicPr>
        <p:blipFill>
          <a:blip r:embed="rId8"/>
          <a:srcRect t="22703" b="19026"/>
          <a:stretch>
            <a:fillRect/>
          </a:stretch>
        </p:blipFill>
        <p:spPr>
          <a:xfrm>
            <a:off x="2211705" y="1064895"/>
            <a:ext cx="8203565" cy="47802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8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8" name="图片 17" descr="600700标题223_画板 1 副本 5"/>
          <p:cNvPicPr>
            <a:picLocks noChangeAspect="1"/>
          </p:cNvPicPr>
          <p:nvPr userDrawn="1">
            <p:custDataLst>
              <p:tags r:id="rId5"/>
            </p:custDataLst>
          </p:nvPr>
        </p:nvPicPr>
        <p:blipFill>
          <a:blip r:embed="rId6"/>
          <a:srcRect l="6802" t="16415" b="64168"/>
          <a:stretch>
            <a:fillRect/>
          </a:stretch>
        </p:blipFill>
        <p:spPr>
          <a:xfrm>
            <a:off x="184150" y="156845"/>
            <a:ext cx="4358640" cy="908050"/>
          </a:xfrm>
          <a:prstGeom prst="rect">
            <a:avLst/>
          </a:prstGeom>
        </p:spPr>
      </p:pic>
      <p:pic>
        <p:nvPicPr>
          <p:cNvPr id="48" name="图片 47" descr="600700标题2234_画板 1 副本 5"/>
          <p:cNvPicPr>
            <a:picLocks noChangeAspect="1"/>
          </p:cNvPicPr>
          <p:nvPr userDrawn="1">
            <p:custDataLst>
              <p:tags r:id="rId7"/>
            </p:custDataLst>
          </p:nvPr>
        </p:nvPicPr>
        <p:blipFill>
          <a:blip r:embed="rId8"/>
          <a:srcRect t="22703" b="21782"/>
          <a:stretch>
            <a:fillRect/>
          </a:stretch>
        </p:blipFill>
        <p:spPr>
          <a:xfrm>
            <a:off x="2211705" y="1064895"/>
            <a:ext cx="8203565" cy="455422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9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7" name="图片 16" descr="600700标题223_画板 1 副本 4"/>
          <p:cNvPicPr>
            <a:picLocks noChangeAspect="1"/>
          </p:cNvPicPr>
          <p:nvPr userDrawn="1">
            <p:custDataLst>
              <p:tags r:id="rId5"/>
            </p:custDataLst>
          </p:nvPr>
        </p:nvPicPr>
        <p:blipFill>
          <a:blip r:embed="rId6"/>
          <a:srcRect l="5077" t="15832" b="64168"/>
          <a:stretch>
            <a:fillRect/>
          </a:stretch>
        </p:blipFill>
        <p:spPr>
          <a:xfrm>
            <a:off x="102235" y="129540"/>
            <a:ext cx="4439920" cy="935355"/>
          </a:xfrm>
          <a:prstGeom prst="rect">
            <a:avLst/>
          </a:prstGeom>
        </p:spPr>
      </p:pic>
      <p:pic>
        <p:nvPicPr>
          <p:cNvPr id="47" name="图片 46" descr="600700标题2234_画板 1 副本 4"/>
          <p:cNvPicPr>
            <a:picLocks noChangeAspect="1"/>
          </p:cNvPicPr>
          <p:nvPr userDrawn="1">
            <p:custDataLst>
              <p:tags r:id="rId7"/>
            </p:custDataLst>
          </p:nvPr>
        </p:nvPicPr>
        <p:blipFill>
          <a:blip r:embed="rId8"/>
          <a:srcRect t="19514" b="26279"/>
          <a:stretch>
            <a:fillRect/>
          </a:stretch>
        </p:blipFill>
        <p:spPr>
          <a:xfrm>
            <a:off x="2210435" y="803275"/>
            <a:ext cx="8205470" cy="444690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6.png"/><Relationship Id="rId2" Type="http://schemas.openxmlformats.org/officeDocument/2006/relationships/tags" Target="../tags/tag29.xml"/><Relationship Id="rId1" Type="http://schemas.openxmlformats.org/officeDocument/2006/relationships/tags" Target="../tags/tag28.xml"/></Relationships>
</file>

<file path=ppt/slides/_rels/slide10.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5" Type="http://schemas.openxmlformats.org/officeDocument/2006/relationships/slideLayout" Target="../slideLayouts/slideLayout11.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99.tiff"/><Relationship Id="rId1" Type="http://schemas.openxmlformats.org/officeDocument/2006/relationships/tags" Target="../tags/tag220.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21.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01.tiff"/><Relationship Id="rId3" Type="http://schemas.openxmlformats.org/officeDocument/2006/relationships/tags" Target="../tags/tag223.xml"/><Relationship Id="rId2" Type="http://schemas.openxmlformats.org/officeDocument/2006/relationships/image" Target="../media/image100.tiff"/><Relationship Id="rId1" Type="http://schemas.openxmlformats.org/officeDocument/2006/relationships/tags" Target="../tags/tag222.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2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4.tiff"/><Relationship Id="rId2" Type="http://schemas.openxmlformats.org/officeDocument/2006/relationships/tags" Target="../tags/tag83.xml"/><Relationship Id="rId1" Type="http://schemas.openxmlformats.org/officeDocument/2006/relationships/image" Target="../media/image3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03.tiff"/><Relationship Id="rId4" Type="http://schemas.openxmlformats.org/officeDocument/2006/relationships/tags" Target="../tags/tag227.xml"/><Relationship Id="rId3" Type="http://schemas.openxmlformats.org/officeDocument/2006/relationships/image" Target="../media/image102.jpeg"/><Relationship Id="rId2" Type="http://schemas.openxmlformats.org/officeDocument/2006/relationships/tags" Target="../tags/tag226.xml"/><Relationship Id="rId1" Type="http://schemas.openxmlformats.org/officeDocument/2006/relationships/tags" Target="../tags/tag22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32.xml"/><Relationship Id="rId1" Type="http://schemas.openxmlformats.org/officeDocument/2006/relationships/tags" Target="../tags/tag23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3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5.tiff"/><Relationship Id="rId1" Type="http://schemas.openxmlformats.org/officeDocument/2006/relationships/tags" Target="../tags/tag8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35.xml"/><Relationship Id="rId1" Type="http://schemas.openxmlformats.org/officeDocument/2006/relationships/tags" Target="../tags/tag234.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04.tiff"/><Relationship Id="rId1" Type="http://schemas.openxmlformats.org/officeDocument/2006/relationships/tags" Target="../tags/tag23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108.tiff"/><Relationship Id="rId7" Type="http://schemas.openxmlformats.org/officeDocument/2006/relationships/tags" Target="../tags/tag240.xml"/><Relationship Id="rId6" Type="http://schemas.openxmlformats.org/officeDocument/2006/relationships/image" Target="../media/image107.tiff"/><Relationship Id="rId5" Type="http://schemas.openxmlformats.org/officeDocument/2006/relationships/tags" Target="../tags/tag239.xml"/><Relationship Id="rId4" Type="http://schemas.openxmlformats.org/officeDocument/2006/relationships/image" Target="../media/image106.tiff"/><Relationship Id="rId3" Type="http://schemas.openxmlformats.org/officeDocument/2006/relationships/tags" Target="../tags/tag238.xml"/><Relationship Id="rId2" Type="http://schemas.openxmlformats.org/officeDocument/2006/relationships/image" Target="../media/image105.tiff"/><Relationship Id="rId1" Type="http://schemas.openxmlformats.org/officeDocument/2006/relationships/tags" Target="../tags/tag237.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09.tiff"/><Relationship Id="rId1" Type="http://schemas.openxmlformats.org/officeDocument/2006/relationships/tags" Target="../tags/tag241.xml"/></Relationships>
</file>

<file path=ppt/slides/_rels/slide12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image" Target="../media/image110.tiff"/><Relationship Id="rId1" Type="http://schemas.openxmlformats.org/officeDocument/2006/relationships/tags" Target="../tags/tag242.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3.png"/></Relationships>
</file>

<file path=ppt/slides/_rels/slide129.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15.png"/><Relationship Id="rId2" Type="http://schemas.openxmlformats.org/officeDocument/2006/relationships/image" Target="../media/image114.tiff"/><Relationship Id="rId1" Type="http://schemas.openxmlformats.org/officeDocument/2006/relationships/tags" Target="../tags/tag24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tags" Target="../tags/tag87.xml"/><Relationship Id="rId4" Type="http://schemas.openxmlformats.org/officeDocument/2006/relationships/image" Target="../media/image37.png"/><Relationship Id="rId3" Type="http://schemas.openxmlformats.org/officeDocument/2006/relationships/tags" Target="../tags/tag86.xml"/><Relationship Id="rId2" Type="http://schemas.openxmlformats.org/officeDocument/2006/relationships/image" Target="../media/image36.png"/><Relationship Id="rId1" Type="http://schemas.openxmlformats.org/officeDocument/2006/relationships/tags" Target="../tags/tag85.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6.png"/></Relationships>
</file>

<file path=ppt/slides/_rels/slide13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19.png"/><Relationship Id="rId3" Type="http://schemas.openxmlformats.org/officeDocument/2006/relationships/image" Target="../media/image118.png"/><Relationship Id="rId2" Type="http://schemas.openxmlformats.org/officeDocument/2006/relationships/image" Target="../media/image117.tiff"/><Relationship Id="rId1" Type="http://schemas.openxmlformats.org/officeDocument/2006/relationships/tags" Target="../tags/tag247.xml"/></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20.png"/></Relationships>
</file>

<file path=ppt/slides/_rels/slide136.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23.png"/><Relationship Id="rId6" Type="http://schemas.openxmlformats.org/officeDocument/2006/relationships/image" Target="../media/image122.tiff"/><Relationship Id="rId5" Type="http://schemas.openxmlformats.org/officeDocument/2006/relationships/tags" Target="../tags/tag250.xml"/><Relationship Id="rId4" Type="http://schemas.openxmlformats.org/officeDocument/2006/relationships/image" Target="../media/image121.tiff"/><Relationship Id="rId3" Type="http://schemas.openxmlformats.org/officeDocument/2006/relationships/tags" Target="../tags/tag249.xml"/><Relationship Id="rId2" Type="http://schemas.openxmlformats.org/officeDocument/2006/relationships/image" Target="../media/image44.tiff"/><Relationship Id="rId1" Type="http://schemas.openxmlformats.org/officeDocument/2006/relationships/tags" Target="../tags/tag248.xml"/></Relationships>
</file>

<file path=ppt/slides/_rels/slide13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25.tiff"/><Relationship Id="rId5" Type="http://schemas.openxmlformats.org/officeDocument/2006/relationships/tags" Target="../tags/tag253.xml"/><Relationship Id="rId4" Type="http://schemas.openxmlformats.org/officeDocument/2006/relationships/image" Target="../media/image124.tiff"/><Relationship Id="rId3" Type="http://schemas.openxmlformats.org/officeDocument/2006/relationships/tags" Target="../tags/tag252.xml"/><Relationship Id="rId2" Type="http://schemas.openxmlformats.org/officeDocument/2006/relationships/image" Target="../media/image44.tiff"/><Relationship Id="rId1" Type="http://schemas.openxmlformats.org/officeDocument/2006/relationships/tags" Target="../tags/tag251.xml"/></Relationships>
</file>

<file path=ppt/slides/_rels/slide138.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27.png"/><Relationship Id="rId4" Type="http://schemas.openxmlformats.org/officeDocument/2006/relationships/image" Target="../media/image126.tiff"/><Relationship Id="rId3" Type="http://schemas.openxmlformats.org/officeDocument/2006/relationships/tags" Target="../tags/tag255.xml"/><Relationship Id="rId2" Type="http://schemas.openxmlformats.org/officeDocument/2006/relationships/image" Target="../media/image44.tiff"/><Relationship Id="rId1" Type="http://schemas.openxmlformats.org/officeDocument/2006/relationships/tags" Target="../tags/tag254.xml"/></Relationships>
</file>

<file path=ppt/slides/_rels/slide139.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30.png"/><Relationship Id="rId6" Type="http://schemas.openxmlformats.org/officeDocument/2006/relationships/image" Target="../media/image129.tiff"/><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image" Target="../media/image128.png"/><Relationship Id="rId2" Type="http://schemas.openxmlformats.org/officeDocument/2006/relationships/image" Target="../media/image44.tiff"/><Relationship Id="rId1" Type="http://schemas.openxmlformats.org/officeDocument/2006/relationships/tags" Target="../tags/tag256.xml"/></Relationships>
</file>

<file path=ppt/slides/_rels/slide14.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image" Target="../media/image41.png"/><Relationship Id="rId5" Type="http://schemas.openxmlformats.org/officeDocument/2006/relationships/tags" Target="../tags/tag90.xml"/><Relationship Id="rId4" Type="http://schemas.openxmlformats.org/officeDocument/2006/relationships/image" Target="../media/image40.png"/><Relationship Id="rId3" Type="http://schemas.openxmlformats.org/officeDocument/2006/relationships/tags" Target="../tags/tag89.xml"/><Relationship Id="rId2" Type="http://schemas.openxmlformats.org/officeDocument/2006/relationships/image" Target="../media/image39.png"/><Relationship Id="rId10" Type="http://schemas.openxmlformats.org/officeDocument/2006/relationships/slideLayout" Target="../slideLayouts/slideLayout11.xml"/><Relationship Id="rId1" Type="http://schemas.openxmlformats.org/officeDocument/2006/relationships/tags" Target="../tags/tag88.xml"/></Relationships>
</file>

<file path=ppt/slides/_rels/slide14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31.tiff"/><Relationship Id="rId3" Type="http://schemas.openxmlformats.org/officeDocument/2006/relationships/tags" Target="../tags/tag260.xml"/><Relationship Id="rId2" Type="http://schemas.openxmlformats.org/officeDocument/2006/relationships/image" Target="../media/image44.tiff"/><Relationship Id="rId1" Type="http://schemas.openxmlformats.org/officeDocument/2006/relationships/tags" Target="../tags/tag259.xml"/></Relationships>
</file>

<file path=ppt/slides/_rels/slide14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33.tiff"/><Relationship Id="rId3" Type="http://schemas.openxmlformats.org/officeDocument/2006/relationships/tags" Target="../tags/tag262.xml"/><Relationship Id="rId2" Type="http://schemas.openxmlformats.org/officeDocument/2006/relationships/image" Target="../media/image132.tiff"/><Relationship Id="rId1" Type="http://schemas.openxmlformats.org/officeDocument/2006/relationships/tags" Target="../tags/tag261.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34.tiff"/><Relationship Id="rId1" Type="http://schemas.openxmlformats.org/officeDocument/2006/relationships/tags" Target="../tags/tag263.xml"/></Relationships>
</file>

<file path=ppt/slides/_rels/slide14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image" Target="../media/image92.png"/></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7.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8.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8.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1.xml"/><Relationship Id="rId5" Type="http://schemas.openxmlformats.org/officeDocument/2006/relationships/image" Target="../media/image141.png"/><Relationship Id="rId4" Type="http://schemas.openxmlformats.org/officeDocument/2006/relationships/image" Target="../media/image140.wmf"/><Relationship Id="rId3" Type="http://schemas.openxmlformats.org/officeDocument/2006/relationships/oleObject" Target="../embeddings/oleObject1.bin"/><Relationship Id="rId2" Type="http://schemas.openxmlformats.org/officeDocument/2006/relationships/image" Target="../media/image139.tiff"/><Relationship Id="rId1" Type="http://schemas.openxmlformats.org/officeDocument/2006/relationships/tags" Target="../tags/tag264.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4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3.png"/><Relationship Id="rId1" Type="http://schemas.openxmlformats.org/officeDocument/2006/relationships/tags" Target="../tags/tag9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9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95.xml"/></Relationships>
</file>

<file path=ppt/slides/_rels/slide18.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image" Target="../media/image47.tiff"/><Relationship Id="rId7" Type="http://schemas.openxmlformats.org/officeDocument/2006/relationships/tags" Target="../tags/tag99.xml"/><Relationship Id="rId6" Type="http://schemas.openxmlformats.org/officeDocument/2006/relationships/image" Target="../media/image46.tiff"/><Relationship Id="rId5" Type="http://schemas.openxmlformats.org/officeDocument/2006/relationships/tags" Target="../tags/tag98.xml"/><Relationship Id="rId4" Type="http://schemas.openxmlformats.org/officeDocument/2006/relationships/image" Target="../media/image45.tiff"/><Relationship Id="rId3" Type="http://schemas.openxmlformats.org/officeDocument/2006/relationships/tags" Target="../tags/tag97.xml"/><Relationship Id="rId2" Type="http://schemas.openxmlformats.org/officeDocument/2006/relationships/image" Target="../media/image44.tiff"/><Relationship Id="rId11" Type="http://schemas.openxmlformats.org/officeDocument/2006/relationships/slideLayout" Target="../slideLayouts/slideLayout11.xml"/><Relationship Id="rId10" Type="http://schemas.openxmlformats.org/officeDocument/2006/relationships/image" Target="../media/image48.tiff"/><Relationship Id="rId1" Type="http://schemas.openxmlformats.org/officeDocument/2006/relationships/tags" Target="../tags/tag96.xml"/></Relationships>
</file>

<file path=ppt/slides/_rels/slide19.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3" Type="http://schemas.openxmlformats.org/officeDocument/2006/relationships/slideLayout" Target="../slideLayouts/slideLayout11.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image" Target="../media/image44.tiff"/><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7.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50.tiff"/><Relationship Id="rId5" Type="http://schemas.openxmlformats.org/officeDocument/2006/relationships/tags" Target="../tags/tag124.xml"/><Relationship Id="rId4" Type="http://schemas.openxmlformats.org/officeDocument/2006/relationships/image" Target="../media/image49.tiff"/><Relationship Id="rId3" Type="http://schemas.openxmlformats.org/officeDocument/2006/relationships/tags" Target="../tags/tag123.xml"/><Relationship Id="rId2" Type="http://schemas.openxmlformats.org/officeDocument/2006/relationships/image" Target="../media/image44.tiff"/><Relationship Id="rId1" Type="http://schemas.openxmlformats.org/officeDocument/2006/relationships/tags" Target="../tags/tag122.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52.tiff"/><Relationship Id="rId5" Type="http://schemas.openxmlformats.org/officeDocument/2006/relationships/tags" Target="../tags/tag127.xml"/><Relationship Id="rId4" Type="http://schemas.openxmlformats.org/officeDocument/2006/relationships/image" Target="../media/image51.tiff"/><Relationship Id="rId3" Type="http://schemas.openxmlformats.org/officeDocument/2006/relationships/tags" Target="../tags/tag126.xml"/><Relationship Id="rId2" Type="http://schemas.openxmlformats.org/officeDocument/2006/relationships/image" Target="../media/image44.tiff"/><Relationship Id="rId1" Type="http://schemas.openxmlformats.org/officeDocument/2006/relationships/tags" Target="../tags/tag125.xml"/></Relationships>
</file>

<file path=ppt/slides/_rels/slide22.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image" Target="../media/image56.tiff"/><Relationship Id="rId7" Type="http://schemas.openxmlformats.org/officeDocument/2006/relationships/tags" Target="../tags/tag131.xml"/><Relationship Id="rId6" Type="http://schemas.openxmlformats.org/officeDocument/2006/relationships/image" Target="../media/image55.tiff"/><Relationship Id="rId5" Type="http://schemas.openxmlformats.org/officeDocument/2006/relationships/tags" Target="../tags/tag130.xml"/><Relationship Id="rId4" Type="http://schemas.openxmlformats.org/officeDocument/2006/relationships/image" Target="../media/image54.tiff"/><Relationship Id="rId3" Type="http://schemas.openxmlformats.org/officeDocument/2006/relationships/tags" Target="../tags/tag129.xml"/><Relationship Id="rId2" Type="http://schemas.openxmlformats.org/officeDocument/2006/relationships/image" Target="../media/image53.png"/><Relationship Id="rId11" Type="http://schemas.openxmlformats.org/officeDocument/2006/relationships/slideLayout" Target="../slideLayouts/slideLayout11.xml"/><Relationship Id="rId10" Type="http://schemas.openxmlformats.org/officeDocument/2006/relationships/image" Target="../media/image44.tiff"/><Relationship Id="rId1" Type="http://schemas.openxmlformats.org/officeDocument/2006/relationships/tags" Target="../tags/tag128.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57.emf"/><Relationship Id="rId2" Type="http://schemas.openxmlformats.org/officeDocument/2006/relationships/image" Target="../media/image44.tiff"/><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58.tiff"/><Relationship Id="rId1" Type="http://schemas.openxmlformats.org/officeDocument/2006/relationships/tags" Target="../tags/tag137.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39.xml"/><Relationship Id="rId2" Type="http://schemas.openxmlformats.org/officeDocument/2006/relationships/image" Target="../media/image59.tiff"/><Relationship Id="rId1" Type="http://schemas.openxmlformats.org/officeDocument/2006/relationships/tags" Target="../tags/tag13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60.tiff"/><Relationship Id="rId1" Type="http://schemas.openxmlformats.org/officeDocument/2006/relationships/tags" Target="../tags/tag14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1.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61.jpeg"/><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3.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6" Type="http://schemas.openxmlformats.org/officeDocument/2006/relationships/slideLayout" Target="../slideLayouts/slideLayout10.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59.tiff"/><Relationship Id="rId1" Type="http://schemas.openxmlformats.org/officeDocument/2006/relationships/tags" Target="../tags/tag14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28.png"/><Relationship Id="rId2" Type="http://schemas.openxmlformats.org/officeDocument/2006/relationships/tags" Target="../tags/tag46.xml"/><Relationship Id="rId1" Type="http://schemas.openxmlformats.org/officeDocument/2006/relationships/tags" Target="../tags/tag4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2.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53.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54.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55.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63.emf"/><Relationship Id="rId2" Type="http://schemas.openxmlformats.org/officeDocument/2006/relationships/image" Target="../media/image44.tiff"/><Relationship Id="rId1" Type="http://schemas.openxmlformats.org/officeDocument/2006/relationships/tags" Target="../tags/tag15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64.tiff"/><Relationship Id="rId1" Type="http://schemas.openxmlformats.org/officeDocument/2006/relationships/tags" Target="../tags/tag15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8.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60.xml"/><Relationship Id="rId2" Type="http://schemas.openxmlformats.org/officeDocument/2006/relationships/image" Target="../media/image65.jpeg"/><Relationship Id="rId1" Type="http://schemas.openxmlformats.org/officeDocument/2006/relationships/tags" Target="../tags/tag159.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67.tiff"/><Relationship Id="rId3" Type="http://schemas.openxmlformats.org/officeDocument/2006/relationships/tags" Target="../tags/tag162.xml"/><Relationship Id="rId2" Type="http://schemas.openxmlformats.org/officeDocument/2006/relationships/image" Target="../media/image66.tiff"/><Relationship Id="rId1" Type="http://schemas.openxmlformats.org/officeDocument/2006/relationships/tags" Target="../tags/tag16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30.png"/><Relationship Id="rId3" Type="http://schemas.openxmlformats.org/officeDocument/2006/relationships/tags" Target="../tags/tag51.xml"/><Relationship Id="rId2" Type="http://schemas.openxmlformats.org/officeDocument/2006/relationships/image" Target="../media/image29.tiff"/><Relationship Id="rId1" Type="http://schemas.openxmlformats.org/officeDocument/2006/relationships/tags" Target="../tags/tag50.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68.tiff"/><Relationship Id="rId1" Type="http://schemas.openxmlformats.org/officeDocument/2006/relationships/tags" Target="../tags/tag16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64.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65.xml"/></Relationships>
</file>

<file path=ppt/slides/_rels/slide66.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70.jpeg"/><Relationship Id="rId5" Type="http://schemas.openxmlformats.org/officeDocument/2006/relationships/tags" Target="../tags/tag168.xml"/><Relationship Id="rId4" Type="http://schemas.openxmlformats.org/officeDocument/2006/relationships/image" Target="../media/image69.jpeg"/><Relationship Id="rId3" Type="http://schemas.openxmlformats.org/officeDocument/2006/relationships/tags" Target="../tags/tag167.xml"/><Relationship Id="rId2" Type="http://schemas.openxmlformats.org/officeDocument/2006/relationships/image" Target="../media/image44.tiff"/><Relationship Id="rId1" Type="http://schemas.openxmlformats.org/officeDocument/2006/relationships/tags" Target="../tags/tag16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69.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70.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32.png"/><Relationship Id="rId3" Type="http://schemas.openxmlformats.org/officeDocument/2006/relationships/tags" Target="../tags/tag53.xml"/><Relationship Id="rId2" Type="http://schemas.openxmlformats.org/officeDocument/2006/relationships/image" Target="../media/image31.tiff"/><Relationship Id="rId1" Type="http://schemas.openxmlformats.org/officeDocument/2006/relationships/tags" Target="../tags/tag5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59.tiff"/><Relationship Id="rId3" Type="http://schemas.openxmlformats.org/officeDocument/2006/relationships/tags" Target="../tags/tag175.xml"/><Relationship Id="rId2" Type="http://schemas.openxmlformats.org/officeDocument/2006/relationships/image" Target="../media/image71.tiff"/><Relationship Id="rId1" Type="http://schemas.openxmlformats.org/officeDocument/2006/relationships/tags" Target="../tags/tag174.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74.tiff"/><Relationship Id="rId3" Type="http://schemas.openxmlformats.org/officeDocument/2006/relationships/tags" Target="../tags/tag177.xml"/><Relationship Id="rId2" Type="http://schemas.openxmlformats.org/officeDocument/2006/relationships/image" Target="../media/image73.tiff"/><Relationship Id="rId1" Type="http://schemas.openxmlformats.org/officeDocument/2006/relationships/tags" Target="../tags/tag176.xml"/></Relationships>
</file>

<file path=ppt/slides/_rels/slide76.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image" Target="../media/image77.tiff"/><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76.jpeg"/><Relationship Id="rId2" Type="http://schemas.openxmlformats.org/officeDocument/2006/relationships/tags" Target="../tags/tag178.xml"/><Relationship Id="rId1" Type="http://schemas.openxmlformats.org/officeDocument/2006/relationships/image" Target="../media/image7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79.tiff"/><Relationship Id="rId5" Type="http://schemas.openxmlformats.org/officeDocument/2006/relationships/tags" Target="../tags/tag185.xml"/><Relationship Id="rId4" Type="http://schemas.openxmlformats.org/officeDocument/2006/relationships/image" Target="../media/image78.tiff"/><Relationship Id="rId3" Type="http://schemas.openxmlformats.org/officeDocument/2006/relationships/tags" Target="../tags/tag184.xml"/><Relationship Id="rId2" Type="http://schemas.openxmlformats.org/officeDocument/2006/relationships/image" Target="../media/image44.tiff"/><Relationship Id="rId1" Type="http://schemas.openxmlformats.org/officeDocument/2006/relationships/tags" Target="../tags/tag183.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0.tiff"/><Relationship Id="rId3" Type="http://schemas.openxmlformats.org/officeDocument/2006/relationships/tags" Target="../tags/tag187.xml"/><Relationship Id="rId2" Type="http://schemas.openxmlformats.org/officeDocument/2006/relationships/image" Target="../media/image44.tiff"/><Relationship Id="rId1" Type="http://schemas.openxmlformats.org/officeDocument/2006/relationships/tags" Target="../tags/tag186.xml"/></Relationships>
</file>

<file path=ppt/slides/_rels/slide8.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5" Type="http://schemas.openxmlformats.org/officeDocument/2006/relationships/slideLayout" Target="../slideLayouts/slideLayout11.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tiff"/><Relationship Id="rId1" Type="http://schemas.openxmlformats.org/officeDocument/2006/relationships/tags" Target="../tags/tag188.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1.jpeg"/><Relationship Id="rId3" Type="http://schemas.openxmlformats.org/officeDocument/2006/relationships/tags" Target="../tags/tag190.xml"/><Relationship Id="rId2" Type="http://schemas.openxmlformats.org/officeDocument/2006/relationships/image" Target="../media/image44.tiff"/><Relationship Id="rId1" Type="http://schemas.openxmlformats.org/officeDocument/2006/relationships/tags" Target="../tags/tag189.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2.tiff"/><Relationship Id="rId1" Type="http://schemas.openxmlformats.org/officeDocument/2006/relationships/tags" Target="../tags/tag191.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9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93.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4.png"/><Relationship Id="rId3" Type="http://schemas.openxmlformats.org/officeDocument/2006/relationships/tags" Target="../tags/tag195.xml"/><Relationship Id="rId2" Type="http://schemas.openxmlformats.org/officeDocument/2006/relationships/image" Target="../media/image83.png"/><Relationship Id="rId1" Type="http://schemas.openxmlformats.org/officeDocument/2006/relationships/tags" Target="../tags/tag194.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3.png"/><Relationship Id="rId1" Type="http://schemas.openxmlformats.org/officeDocument/2006/relationships/tags" Target="../tags/tag196.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5.png"/><Relationship Id="rId1" Type="http://schemas.openxmlformats.org/officeDocument/2006/relationships/tags" Target="../tags/tag20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68.xml"/></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91.png"/><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jpeg"/><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tags" Target="../tags/tag201.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02.xml"/></Relationships>
</file>

<file path=ppt/slides/_rels/slide92.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92.png"/><Relationship Id="rId2" Type="http://schemas.openxmlformats.org/officeDocument/2006/relationships/image" Target="../media/image44.tiff"/><Relationship Id="rId1" Type="http://schemas.openxmlformats.org/officeDocument/2006/relationships/tags" Target="../tags/tag203.xml"/></Relationships>
</file>

<file path=ppt/slides/_rels/slide9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93.png"/><Relationship Id="rId2" Type="http://schemas.openxmlformats.org/officeDocument/2006/relationships/image" Target="../media/image44.tiff"/><Relationship Id="rId1" Type="http://schemas.openxmlformats.org/officeDocument/2006/relationships/tags" Target="../tags/tag206.xml"/></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94.tiff"/><Relationship Id="rId3" Type="http://schemas.openxmlformats.org/officeDocument/2006/relationships/tags" Target="../tags/tag208.xml"/><Relationship Id="rId2" Type="http://schemas.openxmlformats.org/officeDocument/2006/relationships/image" Target="../media/image44.tiff"/><Relationship Id="rId1" Type="http://schemas.openxmlformats.org/officeDocument/2006/relationships/tags" Target="../tags/tag207.xml"/></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95.png"/><Relationship Id="rId2" Type="http://schemas.openxmlformats.org/officeDocument/2006/relationships/image" Target="../media/image44.tiff"/><Relationship Id="rId1" Type="http://schemas.openxmlformats.org/officeDocument/2006/relationships/tags" Target="../tags/tag209.xml"/></Relationships>
</file>

<file path=ppt/slides/_rels/slide96.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96.png"/><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image" Target="../media/image95.png"/><Relationship Id="rId3" Type="http://schemas.openxmlformats.org/officeDocument/2006/relationships/tags" Target="../tags/tag211.xml"/><Relationship Id="rId2" Type="http://schemas.openxmlformats.org/officeDocument/2006/relationships/image" Target="../media/image44.tiff"/><Relationship Id="rId1" Type="http://schemas.openxmlformats.org/officeDocument/2006/relationships/tags" Target="../tags/tag210.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14.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7.png"/></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216.xml"/><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tags" Target="../tags/tag2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805545" y="4627880"/>
            <a:ext cx="3018155" cy="713105"/>
          </a:xfrm>
          <a:prstGeom prst="rect">
            <a:avLst/>
          </a:prstGeom>
          <a:solidFill>
            <a:srgbClr val="F3980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4400" b="1" dirty="0">
                <a:solidFill>
                  <a:schemeClr val="tx1">
                    <a:lumMod val="95000"/>
                    <a:lumOff val="5000"/>
                  </a:schemeClr>
                </a:solidFill>
                <a:latin typeface="微软雅黑" panose="020B0503020204020204" pitchFamily="34" charset="-122"/>
                <a:ea typeface="微软雅黑" panose="020B0503020204020204" pitchFamily="34" charset="-122"/>
              </a:rPr>
              <a:t>高 考 化</a:t>
            </a:r>
            <a:r>
              <a:rPr lang="en-US" altLang="zh-CN" sz="4400" b="1"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95000"/>
                    <a:lumOff val="5000"/>
                  </a:schemeClr>
                </a:solidFill>
                <a:latin typeface="微软雅黑" panose="020B0503020204020204" pitchFamily="34" charset="-122"/>
                <a:ea typeface="微软雅黑" panose="020B0503020204020204" pitchFamily="34" charset="-122"/>
              </a:rPr>
              <a:t>学</a:t>
            </a:r>
            <a:endParaRPr lang="zh-CN" altLang="en-US" sz="4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2"/>
            </p:custDataLst>
          </p:nvPr>
        </p:nvSpPr>
        <p:spPr>
          <a:xfrm>
            <a:off x="8890981" y="5542182"/>
            <a:ext cx="2847254" cy="461665"/>
          </a:xfrm>
          <a:prstGeom prst="rect">
            <a:avLst/>
          </a:prstGeom>
          <a:noFill/>
        </p:spPr>
        <p:txBody>
          <a:bodyPr wrap="none" rtlCol="0">
            <a:spAutoFit/>
          </a:bodyPr>
          <a:p>
            <a:r>
              <a:rPr lang="en-US" altLang="zh-CN" sz="2400" dirty="0">
                <a:solidFill>
                  <a:schemeClr val="bg1"/>
                </a:solidFill>
                <a:latin typeface="微软雅黑" panose="020B0503020204020204" pitchFamily="34" charset="-122"/>
                <a:ea typeface="微软雅黑" panose="020B0503020204020204" pitchFamily="34" charset="-122"/>
              </a:rPr>
              <a:t>2025</a:t>
            </a:r>
            <a:r>
              <a:rPr lang="zh-CN" altLang="en-US" sz="2400" dirty="0">
                <a:solidFill>
                  <a:schemeClr val="bg1"/>
                </a:solidFill>
                <a:latin typeface="微软雅黑" panose="020B0503020204020204" pitchFamily="34" charset="-122"/>
                <a:ea typeface="微软雅黑" panose="020B0503020204020204" pitchFamily="34" charset="-122"/>
              </a:rPr>
              <a:t>版 高考总复习</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00" name="图片 99"/>
          <p:cNvPicPr/>
          <p:nvPr/>
        </p:nvPicPr>
        <p:blipFill>
          <a:blip r:embed="rId3"/>
          <a:stretch>
            <a:fillRect/>
          </a:stretch>
        </p:blipFill>
        <p:spPr>
          <a:xfrm>
            <a:off x="157480" y="4627880"/>
            <a:ext cx="1800000" cy="1800000"/>
          </a:xfrm>
          <a:prstGeom prst="rect">
            <a:avLst/>
          </a:prstGeom>
          <a:noFill/>
          <a:ln w="9525">
            <a:noFill/>
          </a:ln>
        </p:spPr>
      </p:pic>
      <p:sp>
        <p:nvSpPr>
          <p:cNvPr id="17" name="文本框 16"/>
          <p:cNvSpPr txBox="1"/>
          <p:nvPr/>
        </p:nvSpPr>
        <p:spPr>
          <a:xfrm>
            <a:off x="11165840" y="409575"/>
            <a:ext cx="4064000" cy="368300"/>
          </a:xfrm>
          <a:prstGeom prst="rect">
            <a:avLst/>
          </a:prstGeom>
          <a:noFill/>
        </p:spPr>
        <p:txBody>
          <a:bodyPr wrap="square" rtlCol="0">
            <a:spAutoFit/>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3745" y="1149985"/>
            <a:ext cx="5930900" cy="460375"/>
          </a:xfrm>
          <a:prstGeom prst="rect">
            <a:avLst/>
          </a:prstGeom>
          <a:solidFill>
            <a:srgbClr val="FFC000"/>
          </a:solidFill>
        </p:spPr>
        <p:txBody>
          <a:bodyPr wrap="square" rtlCol="0">
            <a:spAutoFit/>
          </a:bodyPr>
          <a:p>
            <a:r>
              <a:rPr lang="zh-CN" altLang="en-US" sz="2400">
                <a:latin typeface="微软雅黑" panose="020B0503020204020204" pitchFamily="34" charset="-122"/>
                <a:ea typeface="微软雅黑" panose="020B0503020204020204" pitchFamily="34" charset="-122"/>
              </a:rPr>
              <a:t>易混辨析电子的运动状态与空间运动状态　</a:t>
            </a:r>
            <a:endParaRPr lang="zh-CN" altLang="en-US" sz="2400">
              <a:latin typeface="微软雅黑" panose="020B0503020204020204" pitchFamily="34" charset="-122"/>
              <a:ea typeface="微软雅黑" panose="020B0503020204020204" pitchFamily="34" charset="-122"/>
            </a:endParaRPr>
          </a:p>
        </p:txBody>
      </p:sp>
      <p:sp>
        <p:nvSpPr>
          <p:cNvPr id="5" name="文本框 4"/>
          <p:cNvSpPr txBox="1"/>
          <p:nvPr/>
        </p:nvSpPr>
        <p:spPr>
          <a:xfrm>
            <a:off x="754380" y="1819910"/>
            <a:ext cx="10456545" cy="79121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电子的空间运动状态数=原子轨道数,电子的运动状态数=核外电子数,如O原子的核外电子有5种空间运动状态,8种运动状态。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椭圆 17"/>
          <p:cNvSpPr/>
          <p:nvPr>
            <p:custDataLst>
              <p:tags r:id="rId1"/>
            </p:custDataLst>
          </p:nvPr>
        </p:nvSpPr>
        <p:spPr>
          <a:xfrm>
            <a:off x="215836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2"/>
            </p:custDataLst>
          </p:nvPr>
        </p:nvSpPr>
        <p:spPr>
          <a:xfrm>
            <a:off x="2487930"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3"/>
            </p:custDataLst>
          </p:nvPr>
        </p:nvSpPr>
        <p:spPr>
          <a:xfrm>
            <a:off x="2774950"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4"/>
            </p:custDataLst>
          </p:nvPr>
        </p:nvSpPr>
        <p:spPr>
          <a:xfrm>
            <a:off x="308292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5"/>
            </p:custDataLst>
          </p:nvPr>
        </p:nvSpPr>
        <p:spPr>
          <a:xfrm>
            <a:off x="339153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6"/>
            </p:custDataLst>
          </p:nvPr>
        </p:nvSpPr>
        <p:spPr>
          <a:xfrm>
            <a:off x="370014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7"/>
            </p:custDataLst>
          </p:nvPr>
        </p:nvSpPr>
        <p:spPr>
          <a:xfrm>
            <a:off x="400875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8"/>
            </p:custDataLst>
          </p:nvPr>
        </p:nvSpPr>
        <p:spPr>
          <a:xfrm>
            <a:off x="431736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9"/>
            </p:custDataLst>
          </p:nvPr>
        </p:nvSpPr>
        <p:spPr>
          <a:xfrm>
            <a:off x="462470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10"/>
            </p:custDataLst>
          </p:nvPr>
        </p:nvSpPr>
        <p:spPr>
          <a:xfrm>
            <a:off x="493458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椭圆 19"/>
          <p:cNvSpPr/>
          <p:nvPr>
            <p:custDataLst>
              <p:tags r:id="rId11"/>
            </p:custDataLst>
          </p:nvPr>
        </p:nvSpPr>
        <p:spPr>
          <a:xfrm>
            <a:off x="6174105" y="1534795"/>
            <a:ext cx="76200" cy="7620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椭圆 20"/>
          <p:cNvSpPr/>
          <p:nvPr>
            <p:custDataLst>
              <p:tags r:id="rId12"/>
            </p:custDataLst>
          </p:nvPr>
        </p:nvSpPr>
        <p:spPr>
          <a:xfrm>
            <a:off x="586422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椭圆 21"/>
          <p:cNvSpPr/>
          <p:nvPr>
            <p:custDataLst>
              <p:tags r:id="rId13"/>
            </p:custDataLst>
          </p:nvPr>
        </p:nvSpPr>
        <p:spPr>
          <a:xfrm>
            <a:off x="555434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椭圆 22"/>
          <p:cNvSpPr/>
          <p:nvPr>
            <p:custDataLst>
              <p:tags r:id="rId14"/>
            </p:custDataLst>
          </p:nvPr>
        </p:nvSpPr>
        <p:spPr>
          <a:xfrm>
            <a:off x="5244465" y="1534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755015" y="2817495"/>
            <a:ext cx="10456545" cy="255333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(2)原子核外电子排布的原理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①能量最低原理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②泡利原理:一个原子轨道里</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最多只能容纳2个电子,且它们的自旋相反</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。电子自旋在空间有顺时针和逆时针两种取向,简称自旋相反,常用上下箭头(↑和↓)表示自旋相反的电子。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③洪特规则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a.基态原子中,</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填入简并轨道的电子总是先单独分占,且自旋平行。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洪特规则特例:在能量相同的轨道上的电子排布处于全充满(p6、d10、f14)、半充满(如p3、d5、f7)或全空(如p0、d0、f0)状态时,原子具有较低的能量和较强的稳定性。</a:t>
            </a:r>
            <a:endPar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 name="弧形 1"/>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3" name="弧形 2"/>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29</a:t>
              </a:r>
              <a:endParaRPr lang="en-US" altLang="zh-CN" sz="4800" dirty="0">
                <a:latin typeface="+mj-lt"/>
                <a:ea typeface="黑体" panose="02010609060101010101" charset="-122"/>
                <a:cs typeface="+mj-lt"/>
              </a:endParaRPr>
            </a:p>
          </p:txBody>
        </p:sp>
      </p:grpSp>
      <p:sp>
        <p:nvSpPr>
          <p:cNvPr id="4" name="文本框 3"/>
          <p:cNvSpPr txBox="1"/>
          <p:nvPr/>
        </p:nvSpPr>
        <p:spPr>
          <a:xfrm>
            <a:off x="4874895" y="3201670"/>
            <a:ext cx="5369560" cy="1322070"/>
          </a:xfrm>
          <a:prstGeom prst="rect">
            <a:avLst/>
          </a:prstGeom>
          <a:noFill/>
        </p:spPr>
        <p:txBody>
          <a:bodyPr wrap="square" rtlCol="0">
            <a:spAutoFit/>
          </a:bodyPr>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29  </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defTabSz="1219200">
              <a:lnSpc>
                <a:spcPct val="100000"/>
              </a:lnSpc>
              <a:spcBef>
                <a:spcPct val="0"/>
              </a:spcBef>
              <a:buFont typeface="思源宋体 CN Heavy" panose="02020900000000000000" pitchFamily="18" charset="-122"/>
              <a:buNone/>
              <a:defRPr/>
            </a:pPr>
            <a:r>
              <a:rPr lang="zh-CN" altLang="en-US" sz="4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分子结构与物质的性质</a:t>
            </a:r>
            <a:endParaRPr lang="zh-CN" altLang="en-US" sz="4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9790" y="119253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分子的极性</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9155" y="1892935"/>
            <a:ext cx="10118090" cy="400304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(1)定义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极性分子:正电中心和负电中心不重合的分子(共价键的矢量和不为0的分子),如NH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非极性分子:正电中心和负电中心重合的分子(共价键的矢量和为0的分子),如CH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(2)分子极性的判断方法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①双原子分子:由非极性键构成的双原子分子一定是非极性分子;由极性键构成的双原子分子一定是极性分子。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②多原子分子(A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型):可以根据价层电子对互斥模型判断,若分子的VSEPR模型与其空间结构一致,即中心原子不含孤电子对,则为非极性分子;若不一致,即中心原子含孤电子对,则为极性分子。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0130" y="112903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分子间作用力</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40130" y="1713230"/>
            <a:ext cx="9989185" cy="406908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(1)范德华力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①定义:分子间普遍存在的一种相互作用力。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②特点:范德华力很弱,比化学键的键能小1~2个数量级;无方向性、饱和性。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③影响因素:相对分子质量越大,范德华力越大;分子的极性越大,范德华力越大。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(2)氢键: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①定义:已经与电负性很大的原子(N、O、F)形成共价键的氢原子与另一个电负性很大的原子(N、O、F)之间的作用力。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②特点:氢键比化学键的键能小1~2个数量级,但强于范德华力,弱于化学键;有方向性和饱和性。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③表达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X—H…Y—(X、Y为N、O、F,“—”表示共价键,“…”表示形成的氢键)。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9495" y="111823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手性异构体(对映异构体)</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51" name="image539.jpeg"/>
          <p:cNvPicPr>
            <a:picLocks noChangeAspect="1"/>
          </p:cNvPicPr>
          <p:nvPr>
            <p:custDataLst>
              <p:tags r:id="rId1"/>
            </p:custDataLst>
          </p:nvPr>
        </p:nvPicPr>
        <p:blipFill>
          <a:blip r:embed="rId2"/>
          <a:stretch>
            <a:fillRect/>
          </a:stretch>
        </p:blipFill>
        <p:spPr>
          <a:xfrm>
            <a:off x="1604645" y="1858645"/>
            <a:ext cx="3498215" cy="1749425"/>
          </a:xfrm>
          <a:prstGeom prst="rect">
            <a:avLst/>
          </a:prstGeom>
        </p:spPr>
      </p:pic>
      <p:sp>
        <p:nvSpPr>
          <p:cNvPr id="4" name="文本框 3"/>
          <p:cNvSpPr txBox="1"/>
          <p:nvPr/>
        </p:nvSpPr>
        <p:spPr>
          <a:xfrm>
            <a:off x="975360" y="4081780"/>
            <a:ext cx="9279255" cy="114427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定义:具有完全相同的组成和原子排列的一对分子,在三维空间中互为镜像但不能完全叠合,互称手性异构体。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1540" y="1139825"/>
            <a:ext cx="619823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分子间作用力对物质熔、沸点的影响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038350" y="2084705"/>
            <a:ext cx="4064000" cy="368300"/>
          </a:xfrm>
          <a:prstGeom prst="rect">
            <a:avLst/>
          </a:prstGeom>
          <a:noFill/>
        </p:spPr>
        <p:txBody>
          <a:bodyPr wrap="square" rtlCol="0">
            <a:spAutoFit/>
          </a:bodyPr>
          <a:p>
            <a:endParaRPr lang="zh-CN" altLang="en-US"/>
          </a:p>
        </p:txBody>
      </p:sp>
      <p:graphicFrame>
        <p:nvGraphicFramePr>
          <p:cNvPr id="4" name="表格 3"/>
          <p:cNvGraphicFramePr/>
          <p:nvPr>
            <p:custDataLst>
              <p:tags r:id="rId1"/>
            </p:custDataLst>
          </p:nvPr>
        </p:nvGraphicFramePr>
        <p:xfrm>
          <a:off x="982980" y="1807210"/>
          <a:ext cx="9620885" cy="3710305"/>
        </p:xfrm>
        <a:graphic>
          <a:graphicData uri="http://schemas.openxmlformats.org/drawingml/2006/table">
            <a:tbl>
              <a:tblPr/>
              <a:tblGrid>
                <a:gridCol w="876935"/>
                <a:gridCol w="3748405"/>
                <a:gridCol w="4995545"/>
              </a:tblGrid>
              <a:tr h="38227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 </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范德华力</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氢键</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66370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影响其强度的因素</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①组成和结构相似的物质,相对分子质量</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越大</a:t>
                      </a:r>
                      <a:r>
                        <a:rPr lang="en-US" sz="2000" b="0">
                          <a:latin typeface="微软雅黑" panose="020B0503020204020204" pitchFamily="34" charset="-122"/>
                          <a:ea typeface="微软雅黑" panose="020B0503020204020204" pitchFamily="34" charset="-122"/>
                          <a:cs typeface="微软雅黑" panose="020B0503020204020204" pitchFamily="34" charset="-122"/>
                        </a:rPr>
                        <a:t>,范德华力</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越大</a:t>
                      </a:r>
                      <a:r>
                        <a:rPr lang="en-US" sz="2000" b="0">
                          <a:latin typeface="微软雅黑" panose="020B0503020204020204" pitchFamily="34" charset="-122"/>
                          <a:ea typeface="微软雅黑" panose="020B0503020204020204" pitchFamily="34" charset="-122"/>
                          <a:cs typeface="微软雅黑" panose="020B0503020204020204" pitchFamily="34" charset="-122"/>
                        </a:rPr>
                        <a:t>;②分子的极性</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越大</a:t>
                      </a:r>
                      <a:r>
                        <a:rPr lang="en-US" sz="2000" b="0">
                          <a:latin typeface="微软雅黑" panose="020B0503020204020204" pitchFamily="34" charset="-122"/>
                          <a:ea typeface="微软雅黑" panose="020B0503020204020204" pitchFamily="34" charset="-122"/>
                          <a:cs typeface="微软雅黑" panose="020B0503020204020204" pitchFamily="34" charset="-122"/>
                        </a:rPr>
                        <a:t>,范德华力</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越大</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对于</a:t>
                      </a:r>
                      <a:r>
                        <a:rPr lang="en-US" sz="2000" b="0">
                          <a:latin typeface="微软雅黑" panose="020B0503020204020204" pitchFamily="34" charset="-122"/>
                          <a:ea typeface="微软雅黑" panose="020B0503020204020204" pitchFamily="34" charset="-122"/>
                          <a:cs typeface="微软雅黑" panose="020B0503020204020204" pitchFamily="34" charset="-122"/>
                        </a:rPr>
                        <a:t>A—H…B,</a:t>
                      </a:r>
                      <a:r>
                        <a:rPr lang="en-US" sz="2000" b="0">
                          <a:latin typeface="微软雅黑" panose="020B0503020204020204" pitchFamily="34" charset="-122"/>
                          <a:ea typeface="微软雅黑" panose="020B0503020204020204" pitchFamily="34" charset="-122"/>
                          <a:cs typeface="微软雅黑" panose="020B0503020204020204" pitchFamily="34" charset="-122"/>
                        </a:rPr>
                        <a:t>A、B的电负性</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越大</a:t>
                      </a:r>
                      <a:r>
                        <a:rPr lang="en-US" sz="2000" b="0">
                          <a:latin typeface="微软雅黑" panose="020B0503020204020204" pitchFamily="34" charset="-122"/>
                          <a:ea typeface="微软雅黑" panose="020B0503020204020204" pitchFamily="34" charset="-122"/>
                          <a:cs typeface="微软雅黑" panose="020B0503020204020204" pitchFamily="34" charset="-122"/>
                        </a:rPr>
                        <a:t>,B原子的半径</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越小</a:t>
                      </a:r>
                      <a:r>
                        <a:rPr lang="en-US" sz="2000" b="0">
                          <a:latin typeface="微软雅黑" panose="020B0503020204020204" pitchFamily="34" charset="-122"/>
                          <a:ea typeface="微软雅黑" panose="020B0503020204020204" pitchFamily="34" charset="-122"/>
                          <a:cs typeface="微软雅黑" panose="020B0503020204020204" pitchFamily="34" charset="-122"/>
                        </a:rPr>
                        <a:t>,氢键键能</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越大</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66433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对物质性质的影响</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范德华力主要影响物质的物理性质</a:t>
                      </a:r>
                      <a:r>
                        <a:rPr lang="en-US" sz="2000" b="0">
                          <a:latin typeface="微软雅黑" panose="020B0503020204020204" pitchFamily="34" charset="-122"/>
                          <a:ea typeface="微软雅黑" panose="020B0503020204020204" pitchFamily="34" charset="-122"/>
                          <a:cs typeface="微软雅黑" panose="020B0503020204020204" pitchFamily="34" charset="-122"/>
                        </a:rPr>
                        <a:t>,如熔、沸点等。范德华力越大,物质的熔、沸点</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越高</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分子间氢键的存在,使物质的熔、沸点</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升高</a:t>
                      </a:r>
                      <a:r>
                        <a:rPr lang="en-US" sz="2000" b="0">
                          <a:latin typeface="微软雅黑" panose="020B0503020204020204" pitchFamily="34" charset="-122"/>
                          <a:ea typeface="微软雅黑" panose="020B0503020204020204" pitchFamily="34" charset="-122"/>
                          <a:cs typeface="微软雅黑" panose="020B0503020204020204" pitchFamily="34" charset="-122"/>
                        </a:rPr>
                        <a:t>,分子内氢键常使物质的熔、沸点</a:t>
                      </a:r>
                      <a:r>
                        <a:rPr lang="en-US" sz="2000" b="0" u="wavy">
                          <a:latin typeface="微软雅黑" panose="020B0503020204020204" pitchFamily="34" charset="-122"/>
                          <a:ea typeface="微软雅黑" panose="020B0503020204020204" pitchFamily="34" charset="-122"/>
                          <a:cs typeface="微软雅黑" panose="020B0503020204020204" pitchFamily="34" charset="-122"/>
                        </a:rPr>
                        <a:t>降低</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9630" y="1119505"/>
            <a:ext cx="6261100" cy="50736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分子间作用力对物质熔、沸点的影响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49630" y="1840865"/>
            <a:ext cx="1250315"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归纳总结</a:t>
            </a:r>
            <a:endParaRPr lang="zh-CN" altLang="en-US" sz="2000">
              <a:latin typeface="微软雅黑" panose="020B0503020204020204" pitchFamily="34" charset="-122"/>
              <a:ea typeface="微软雅黑" panose="020B0503020204020204" pitchFamily="34" charset="-122"/>
            </a:endParaRPr>
          </a:p>
        </p:txBody>
      </p:sp>
      <p:sp>
        <p:nvSpPr>
          <p:cNvPr id="4" name="文本框 3"/>
          <p:cNvSpPr txBox="1"/>
          <p:nvPr/>
        </p:nvSpPr>
        <p:spPr>
          <a:xfrm>
            <a:off x="838200" y="2414270"/>
            <a:ext cx="10307955" cy="253238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1.组成和结构相似的物质,范德华力越大,物质的熔、沸点越高。如：(1)CO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的相对分子质量大于CO,则CO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分子间的范德华力大于CO,熔、沸点更高;(2)CO和N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的相对分子质量相同,CO分子的极性大于N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,则CO分子间的范德华力大于N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,熔、沸点更高。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2.形成分子间氢键会使物质的熔、沸点升高,形成分子内氢键会使物质的熔、沸点降低。如:(1)H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O分子间存在氢键、范德华力,H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S分子间只存在范德华力,由于氢键强于范德华力,导致H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O的熔、沸点高于H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S;(2)对羟基苯甲醛形成分子间氢键,邻羟基苯甲醛形成分子内氢键,导致对羟基苯甲醛的熔、沸点高于邻羟基苯甲醛。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69" name="image557.jpeg"/>
          <p:cNvPicPr>
            <a:picLocks noChangeAspect="1"/>
          </p:cNvPicPr>
          <p:nvPr>
            <p:custDataLst>
              <p:tags r:id="rId1"/>
            </p:custDataLst>
          </p:nvPr>
        </p:nvPicPr>
        <p:blipFill>
          <a:blip r:embed="rId2"/>
          <a:stretch>
            <a:fillRect/>
          </a:stretch>
        </p:blipFill>
        <p:spPr>
          <a:xfrm>
            <a:off x="4841875" y="4986655"/>
            <a:ext cx="1169670" cy="1363345"/>
          </a:xfrm>
          <a:prstGeom prst="rect">
            <a:avLst/>
          </a:prstGeom>
        </p:spPr>
      </p:pic>
      <p:pic>
        <p:nvPicPr>
          <p:cNvPr id="570" name="image558.jpeg"/>
          <p:cNvPicPr>
            <a:picLocks noChangeAspect="1"/>
          </p:cNvPicPr>
          <p:nvPr>
            <p:custDataLst>
              <p:tags r:id="rId3"/>
            </p:custDataLst>
          </p:nvPr>
        </p:nvPicPr>
        <p:blipFill>
          <a:blip r:embed="rId4"/>
          <a:stretch>
            <a:fillRect/>
          </a:stretch>
        </p:blipFill>
        <p:spPr>
          <a:xfrm>
            <a:off x="6395720" y="4986655"/>
            <a:ext cx="1689735" cy="1352550"/>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8995" y="1118870"/>
            <a:ext cx="6218555" cy="45402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分子间作用力对物质熔、沸点的影响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01700" y="2258060"/>
            <a:ext cx="8449945" cy="4933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[全国乙2023·35节选]已知一些物质的熔点数据如表: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01700" y="1798320"/>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r>
              <a:rPr lang="zh-CN" altLang="en-US"/>
              <a:t> </a:t>
            </a:r>
            <a:endParaRPr lang="zh-CN" altLang="en-US"/>
          </a:p>
        </p:txBody>
      </p:sp>
      <p:graphicFrame>
        <p:nvGraphicFramePr>
          <p:cNvPr id="6" name="表格 5"/>
          <p:cNvGraphicFramePr/>
          <p:nvPr>
            <p:custDataLst>
              <p:tags r:id="rId1"/>
            </p:custDataLst>
          </p:nvPr>
        </p:nvGraphicFramePr>
        <p:xfrm>
          <a:off x="1788160" y="2750820"/>
          <a:ext cx="7691120" cy="1038225"/>
        </p:xfrm>
        <a:graphic>
          <a:graphicData uri="http://schemas.openxmlformats.org/drawingml/2006/table">
            <a:tbl>
              <a:tblPr/>
              <a:tblGrid>
                <a:gridCol w="1922780"/>
                <a:gridCol w="1922780"/>
                <a:gridCol w="1922780"/>
                <a:gridCol w="1922780"/>
              </a:tblGrid>
              <a:tr h="34607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物质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熔点/℃</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solid"/>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物质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solid"/>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熔点/℃</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6075">
                <a:tc>
                  <a:txBody>
                    <a:bodyPr/>
                    <a:p>
                      <a:pPr indent="0" algn="ctr">
                        <a:buNone/>
                      </a:pPr>
                      <a:r>
                        <a:rPr lang="en-US" sz="1800" b="0">
                          <a:latin typeface="微软雅黑" panose="020B0503020204020204" pitchFamily="34" charset="-122"/>
                          <a:ea typeface="微软雅黑" panose="020B0503020204020204" pitchFamily="34" charset="-122"/>
                          <a:cs typeface="NEU-BZ" charset="0"/>
                        </a:rPr>
                        <a:t>NaCl</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800.7</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solid"/>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SiCl</a:t>
                      </a:r>
                      <a:r>
                        <a:rPr lang="en-US" sz="1800" b="0" baseline="-2500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solid"/>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-68.8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6075">
                <a:tc>
                  <a:txBody>
                    <a:bodyPr/>
                    <a:p>
                      <a:pPr indent="0" algn="ctr">
                        <a:buNone/>
                      </a:pPr>
                      <a:r>
                        <a:rPr lang="en-US" sz="1800" b="0">
                          <a:latin typeface="微软雅黑" panose="020B0503020204020204" pitchFamily="34" charset="-122"/>
                          <a:ea typeface="微软雅黑" panose="020B0503020204020204" pitchFamily="34" charset="-122"/>
                          <a:cs typeface="NEU-BZ" charset="0"/>
                        </a:rPr>
                        <a:t>GeCl</a:t>
                      </a:r>
                      <a:r>
                        <a:rPr lang="en-US" sz="1800" b="0" baseline="-2500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-51.5</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solid"/>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SnCl</a:t>
                      </a:r>
                      <a:r>
                        <a:rPr lang="en-US" sz="1800" b="0" baseline="-2500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solid"/>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-34.1</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902335" y="4280535"/>
            <a:ext cx="9628505" cy="171132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Na与Si均为第三周期元素,NaCl熔点明显高于SiCl4,原因是</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分析同族元素的氯化物SiCl4、GeCl4、SnCl4熔点变化趋势及其原因:</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7996555" y="26860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P114</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7433310" y="4283075"/>
            <a:ext cx="408876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NaCl为离子晶体,SiCl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为分子晶体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1397000" y="5068570"/>
            <a:ext cx="913384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SiCl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、SnCl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熔点逐渐升高。同是分子晶体,范德华力随相对分子质量增加而增大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950" y="1055370"/>
            <a:ext cx="6241415" cy="50800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分子间作用力对物质熔、沸点的影响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42950" y="1884680"/>
            <a:ext cx="9947910" cy="359473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【解析】NaCl为离子晶体,熔化时克服离子键,SiCl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为分子晶体,熔化时克服分子间作用力,离子键的强度远高于分子间作用力,所以NaCl熔点明显高于SiCl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;由熔点数据可知,同族元素的氯化物SiCl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、GeCl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、SnCl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的熔点逐渐升高,原因是它们均属于分子晶体,相对分子质量越大,范德华力越强,熔点越高。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5335" y="1097915"/>
            <a:ext cx="6153785" cy="44323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分子极性、氢键对物质溶解度的影响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75335" y="172021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相似相溶规律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75335" y="2192020"/>
            <a:ext cx="9776460" cy="331724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非极性溶质一般能溶于非极性溶剂,极性溶质一般能溶于极性溶剂;分子结构的相似性也会增大物质的溶解度。如: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为非极性分子,H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O为极性溶剂,苯为非极性溶剂,则I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在苯中的溶解度远大于在H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O中的溶解度。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OH中的羟基与H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O分子中的羟基结构相近,而CH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OH中的烃基较大,导致羟基与H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O分子中的羟基相似因素更小,则CH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OH在H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O中的溶解度大于CH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9470" y="1043940"/>
            <a:ext cx="6170295" cy="48768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分子极性、氢键对物质溶解度的影响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9470" y="174561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氢键对溶解度的影响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39470" y="2252345"/>
            <a:ext cx="9596120" cy="201993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溶质和溶剂之间形成分子间氢键时,溶解度会增大。如:NH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可以与H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O分子间形成氢键,导致NH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O中的溶解度非常大。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5495" y="1468755"/>
            <a:ext cx="7950200" cy="2033905"/>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(3)原子核外电子排布的顺序——构造原理</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以光谱学事实为基础,从氢开始,随核电荷数递增,新增电子填入能级的顺序称为构造原理。随着原子核电荷数的递增,绝大多数元素的原子核外电子排布遵循1s→2s→2p→3s→3p→4s→3d→4p→5s→4d→5p→6s→…。</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1348740"/>
            <a:ext cx="4415155" cy="372110"/>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1"/>
          <a:stretch>
            <a:fillRect/>
          </a:stretch>
        </p:blipFill>
        <p:spPr>
          <a:xfrm>
            <a:off x="6784975" y="5376545"/>
            <a:ext cx="198120" cy="144780"/>
          </a:xfrm>
          <a:prstGeom prst="rect">
            <a:avLst/>
          </a:prstGeom>
          <a:noFill/>
          <a:ln w="9525">
            <a:noFill/>
          </a:ln>
        </p:spPr>
      </p:pic>
      <p:pic>
        <p:nvPicPr>
          <p:cNvPr id="7" name="图片 6"/>
          <p:cNvPicPr/>
          <p:nvPr/>
        </p:nvPicPr>
        <p:blipFill>
          <a:blip r:embed="rId1"/>
          <a:stretch>
            <a:fillRect/>
          </a:stretch>
        </p:blipFill>
        <p:spPr>
          <a:xfrm>
            <a:off x="6784975" y="5376545"/>
            <a:ext cx="198120" cy="144780"/>
          </a:xfrm>
          <a:prstGeom prst="rect">
            <a:avLst/>
          </a:prstGeom>
          <a:noFill/>
          <a:ln w="9525">
            <a:noFill/>
          </a:ln>
        </p:spPr>
      </p:pic>
      <p:pic>
        <p:nvPicPr>
          <p:cNvPr id="353" name="image341.jpeg"/>
          <p:cNvPicPr>
            <a:picLocks noChangeAspect="1"/>
          </p:cNvPicPr>
          <p:nvPr>
            <p:custDataLst>
              <p:tags r:id="rId2"/>
            </p:custDataLst>
          </p:nvPr>
        </p:nvPicPr>
        <p:blipFill>
          <a:blip r:embed="rId3"/>
          <a:stretch>
            <a:fillRect/>
          </a:stretch>
        </p:blipFill>
        <p:spPr>
          <a:xfrm>
            <a:off x="3014345" y="3328670"/>
            <a:ext cx="4899660" cy="2881630"/>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3585" y="1118870"/>
            <a:ext cx="6218555" cy="46418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分子极性、氢键对物质溶解度的影响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43585" y="184086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r>
              <a:rPr lang="zh-CN" altLang="en-US"/>
              <a:t> </a:t>
            </a:r>
            <a:endParaRPr lang="zh-CN" altLang="en-US"/>
          </a:p>
        </p:txBody>
      </p:sp>
      <p:sp>
        <p:nvSpPr>
          <p:cNvPr id="4" name="文本框 3"/>
          <p:cNvSpPr txBox="1"/>
          <p:nvPr/>
        </p:nvSpPr>
        <p:spPr>
          <a:xfrm>
            <a:off x="966470" y="2462530"/>
            <a:ext cx="9881870" cy="129730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[重庆2021·18节选]H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O能以任意比例互溶的原因是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378825" y="26860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P114</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146175" y="2785745"/>
            <a:ext cx="1057783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O均为极性分子,且分子间可以形成氢键,故可以以任意比例互溶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950" y="1149985"/>
            <a:ext cx="4404360" cy="46990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物质结构对酸性的影响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p:nvPr>
            <p:custDataLst>
              <p:tags r:id="rId1"/>
            </p:custDataLst>
          </p:nvPr>
        </p:nvGraphicFramePr>
        <p:xfrm>
          <a:off x="742950" y="1978660"/>
          <a:ext cx="10210800" cy="4157980"/>
        </p:xfrm>
        <a:graphic>
          <a:graphicData uri="http://schemas.openxmlformats.org/drawingml/2006/table">
            <a:tbl>
              <a:tblPr/>
              <a:tblGrid>
                <a:gridCol w="3580765"/>
                <a:gridCol w="6630035"/>
              </a:tblGrid>
              <a:tr h="19113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案例</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酸性强弱比较</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1655">
                <a:tc>
                  <a:txBody>
                    <a:bodyPr/>
                    <a:p>
                      <a:pPr indent="0">
                        <a:buNone/>
                      </a:pPr>
                      <a:r>
                        <a:rPr lang="en-US" sz="1800" b="0">
                          <a:latin typeface="微软雅黑" panose="020B0503020204020204" pitchFamily="34" charset="-122"/>
                          <a:ea typeface="微软雅黑" panose="020B0503020204020204" pitchFamily="34" charset="-122"/>
                          <a:cs typeface="NEU-BZ" charset="0"/>
                        </a:rPr>
                        <a:t>HClO</a:t>
                      </a:r>
                      <a:r>
                        <a:rPr lang="en-US" sz="1800" b="0" baseline="-25000">
                          <a:latin typeface="微软雅黑" panose="020B0503020204020204" pitchFamily="34" charset="-122"/>
                          <a:ea typeface="微软雅黑" panose="020B0503020204020204" pitchFamily="34" charset="-122"/>
                          <a:cs typeface="NEU-BZ" charset="0"/>
                        </a:rPr>
                        <a:t>4</a:t>
                      </a:r>
                      <a:r>
                        <a:rPr lang="en-US" sz="1800" b="0">
                          <a:latin typeface="微软雅黑" panose="020B0503020204020204" pitchFamily="34" charset="-122"/>
                          <a:ea typeface="微软雅黑" panose="020B0503020204020204" pitchFamily="34" charset="-122"/>
                          <a:cs typeface="NEU-BZ" charset="0"/>
                        </a:rPr>
                        <a:t>&gt;H</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NEU-BZ" charset="0"/>
                        </a:rPr>
                        <a:t>SO</a:t>
                      </a:r>
                      <a:r>
                        <a:rPr lang="en-US" sz="1800" b="0" baseline="-25000">
                          <a:latin typeface="微软雅黑" panose="020B0503020204020204" pitchFamily="34" charset="-122"/>
                          <a:ea typeface="微软雅黑" panose="020B0503020204020204" pitchFamily="34" charset="-122"/>
                          <a:cs typeface="NEU-BZ" charset="0"/>
                        </a:rPr>
                        <a:t>4</a:t>
                      </a:r>
                      <a:r>
                        <a:rPr lang="en-US" sz="1800" b="0">
                          <a:latin typeface="微软雅黑" panose="020B0503020204020204" pitchFamily="34" charset="-122"/>
                          <a:ea typeface="微软雅黑" panose="020B0503020204020204" pitchFamily="34" charset="-122"/>
                          <a:cs typeface="NEU-BZ" charset="0"/>
                        </a:rPr>
                        <a:t>&gt;H</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NEU-BZ" charset="0"/>
                        </a:rPr>
                        <a:t>PO</a:t>
                      </a:r>
                      <a:r>
                        <a:rPr lang="en-US" sz="1800" b="0" baseline="-2500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中心原子的半径越小,</a:t>
                      </a:r>
                      <a:r>
                        <a:rPr lang="en-US" sz="1800" b="0">
                          <a:latin typeface="微软雅黑" panose="020B0503020204020204" pitchFamily="34" charset="-122"/>
                          <a:ea typeface="微软雅黑" panose="020B0503020204020204" pitchFamily="34" charset="-122"/>
                          <a:cs typeface="微软雅黑" panose="020B0503020204020204" pitchFamily="34" charset="-122"/>
                        </a:rPr>
                        <a:t>电负性越大,则R</a:t>
                      </a:r>
                      <a:r>
                        <a:rPr lang="en-US" sz="1800" b="0">
                          <a:latin typeface="微软雅黑" panose="020B0503020204020204" pitchFamily="34" charset="-122"/>
                          <a:ea typeface="微软雅黑" panose="020B0503020204020204" pitchFamily="34" charset="-122"/>
                          <a:cs typeface="微软雅黑" panose="020B0503020204020204" pitchFamily="34" charset="-122"/>
                        </a:rPr>
                        <a:t>—O—H</a:t>
                      </a:r>
                      <a:r>
                        <a:rPr lang="en-US" sz="1800" b="0">
                          <a:latin typeface="微软雅黑" panose="020B0503020204020204" pitchFamily="34" charset="-122"/>
                          <a:ea typeface="微软雅黑" panose="020B0503020204020204" pitchFamily="34" charset="-122"/>
                          <a:cs typeface="微软雅黑" panose="020B0503020204020204" pitchFamily="34" charset="-122"/>
                        </a:rPr>
                        <a:t>中R—O</a:t>
                      </a:r>
                      <a:r>
                        <a:rPr lang="en-US" sz="1800" b="0">
                          <a:latin typeface="微软雅黑" panose="020B0503020204020204" pitchFamily="34" charset="-122"/>
                          <a:ea typeface="微软雅黑" panose="020B0503020204020204" pitchFamily="34" charset="-122"/>
                          <a:cs typeface="微软雅黑" panose="020B0503020204020204" pitchFamily="34" charset="-122"/>
                        </a:rPr>
                        <a:t>键越强,O—</a:t>
                      </a:r>
                      <a:r>
                        <a:rPr lang="en-US" sz="1800" b="0">
                          <a:latin typeface="微软雅黑" panose="020B0503020204020204" pitchFamily="34" charset="-122"/>
                          <a:ea typeface="微软雅黑" panose="020B0503020204020204" pitchFamily="34" charset="-122"/>
                          <a:cs typeface="微软雅黑" panose="020B0503020204020204" pitchFamily="34" charset="-122"/>
                        </a:rPr>
                        <a:t>H键极性越大,越易断裂</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1020">
                <a:tc>
                  <a:txBody>
                    <a:bodyPr/>
                    <a:p>
                      <a:pPr indent="0">
                        <a:buNone/>
                      </a:pPr>
                      <a:r>
                        <a:rPr lang="en-US" sz="1800" b="0">
                          <a:latin typeface="微软雅黑" panose="020B0503020204020204" pitchFamily="34" charset="-122"/>
                          <a:ea typeface="微软雅黑" panose="020B0503020204020204" pitchFamily="34" charset="-122"/>
                          <a:cs typeface="NEU-BZ" charset="0"/>
                        </a:rPr>
                        <a:t>HI&gt;HBr&gt;HCl&gt;HF</a:t>
                      </a:r>
                      <a:endParaRPr lang="en-US" altLang="en-US" sz="18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原子半径</a:t>
                      </a:r>
                      <a:r>
                        <a:rPr lang="en-US" sz="1800" b="0">
                          <a:latin typeface="微软雅黑" panose="020B0503020204020204" pitchFamily="34" charset="-122"/>
                          <a:ea typeface="微软雅黑" panose="020B0503020204020204" pitchFamily="34" charset="-122"/>
                          <a:cs typeface="微软雅黑" panose="020B0503020204020204" pitchFamily="34" charset="-122"/>
                        </a:rPr>
                        <a:t>:I&gt;Br&gt;Cl&gt;F,则键长</a:t>
                      </a:r>
                      <a:r>
                        <a:rPr lang="en-US" sz="1800" b="0">
                          <a:latin typeface="微软雅黑" panose="020B0503020204020204" pitchFamily="34" charset="-122"/>
                          <a:ea typeface="微软雅黑" panose="020B0503020204020204" pitchFamily="34" charset="-122"/>
                          <a:cs typeface="微软雅黑" panose="020B0503020204020204" pitchFamily="34" charset="-122"/>
                        </a:rPr>
                        <a:t>:HI&gt;HBr&gt;HCl&gt;HF,键长越长</a:t>
                      </a:r>
                      <a:r>
                        <a:rPr lang="en-US" sz="1800" b="0">
                          <a:latin typeface="微软雅黑" panose="020B0503020204020204" pitchFamily="34" charset="-122"/>
                          <a:ea typeface="微软雅黑" panose="020B0503020204020204" pitchFamily="34" charset="-122"/>
                          <a:cs typeface="微软雅黑" panose="020B0503020204020204" pitchFamily="34" charset="-122"/>
                        </a:rPr>
                        <a:t>,键能越小,H</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越易被电离</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94715">
                <a:tc>
                  <a:txBody>
                    <a:bodyPr/>
                    <a:p>
                      <a:pPr indent="0">
                        <a:buNone/>
                      </a:pPr>
                      <a:r>
                        <a:rPr lang="en-US" sz="1800" b="0">
                          <a:latin typeface="微软雅黑" panose="020B0503020204020204" pitchFamily="34" charset="-122"/>
                          <a:ea typeface="微软雅黑" panose="020B0503020204020204" pitchFamily="34" charset="-122"/>
                          <a:cs typeface="NEU-BZ" charset="0"/>
                        </a:rPr>
                        <a:t>CF</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NEU-BZ" charset="0"/>
                        </a:rPr>
                        <a:t>COOH&gt;CCl</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NEU-BZ" charset="0"/>
                        </a:rPr>
                        <a:t>COOH</a:t>
                      </a:r>
                      <a:endParaRPr lang="en-US" altLang="en-US" sz="18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F的电负性大于Cl的电负性</a:t>
                      </a:r>
                      <a:r>
                        <a:rPr lang="en-US" sz="1800" b="0">
                          <a:latin typeface="微软雅黑" panose="020B0503020204020204" pitchFamily="34" charset="-122"/>
                          <a:ea typeface="微软雅黑" panose="020B0503020204020204" pitchFamily="34" charset="-122"/>
                          <a:cs typeface="微软雅黑" panose="020B0503020204020204" pitchFamily="34" charset="-122"/>
                        </a:rPr>
                        <a:t>,F—C</a:t>
                      </a:r>
                      <a:r>
                        <a:rPr lang="en-US" sz="1800" b="0">
                          <a:latin typeface="微软雅黑" panose="020B0503020204020204" pitchFamily="34" charset="-122"/>
                          <a:ea typeface="微软雅黑" panose="020B0503020204020204" pitchFamily="34" charset="-122"/>
                          <a:cs typeface="微软雅黑" panose="020B0503020204020204" pitchFamily="34" charset="-122"/>
                        </a:rPr>
                        <a:t>的极性大于Cl—C</a:t>
                      </a:r>
                      <a:r>
                        <a:rPr lang="en-US" sz="1800" b="0">
                          <a:latin typeface="微软雅黑" panose="020B0503020204020204" pitchFamily="34" charset="-122"/>
                          <a:ea typeface="微软雅黑" panose="020B0503020204020204" pitchFamily="34" charset="-122"/>
                          <a:cs typeface="微软雅黑" panose="020B0503020204020204" pitchFamily="34" charset="-122"/>
                        </a:rPr>
                        <a:t>的极性,使F</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C—的极性大于Cl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C—</a:t>
                      </a:r>
                      <a:r>
                        <a:rPr lang="en-US" sz="1800" b="0">
                          <a:latin typeface="微软雅黑" panose="020B0503020204020204" pitchFamily="34" charset="-122"/>
                          <a:ea typeface="微软雅黑" panose="020B0503020204020204" pitchFamily="34" charset="-122"/>
                          <a:cs typeface="微软雅黑" panose="020B0503020204020204" pitchFamily="34" charset="-122"/>
                        </a:rPr>
                        <a:t>的极性,导致CF</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COOH</a:t>
                      </a:r>
                      <a:r>
                        <a:rPr lang="en-US" sz="1800" b="0">
                          <a:latin typeface="微软雅黑" panose="020B0503020204020204" pitchFamily="34" charset="-122"/>
                          <a:ea typeface="微软雅黑" panose="020B0503020204020204" pitchFamily="34" charset="-122"/>
                          <a:cs typeface="微软雅黑" panose="020B0503020204020204" pitchFamily="34" charset="-122"/>
                        </a:rPr>
                        <a:t>的羧基中的羟基的极性更大,更容易电离出H</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1655">
                <a:tc>
                  <a:txBody>
                    <a:bodyPr/>
                    <a:p>
                      <a:pPr indent="0">
                        <a:buNone/>
                      </a:pPr>
                      <a:r>
                        <a:rPr lang="en-US" sz="1800" b="0">
                          <a:latin typeface="微软雅黑" panose="020B0503020204020204" pitchFamily="34" charset="-122"/>
                          <a:ea typeface="微软雅黑" panose="020B0503020204020204" pitchFamily="34" charset="-122"/>
                          <a:cs typeface="NEU-BZ" charset="0"/>
                        </a:rPr>
                        <a:t>HCOOH&gt;CH</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NEU-BZ" charset="0"/>
                        </a:rPr>
                        <a:t>COOH&gt;CH</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NEU-BZ" charset="0"/>
                        </a:rPr>
                        <a:t>CH</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NEU-BZ" charset="0"/>
                        </a:rPr>
                        <a:t>COOH</a:t>
                      </a:r>
                      <a:endParaRPr lang="en-US" altLang="en-US" sz="18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烃基为推电子基团,烃基越大推电子效应越大</a:t>
                      </a:r>
                      <a:r>
                        <a:rPr lang="en-US" sz="1800" b="0">
                          <a:latin typeface="微软雅黑" panose="020B0503020204020204" pitchFamily="34" charset="-122"/>
                          <a:ea typeface="微软雅黑" panose="020B0503020204020204" pitchFamily="34" charset="-122"/>
                          <a:cs typeface="微软雅黑" panose="020B0503020204020204" pitchFamily="34" charset="-122"/>
                        </a:rPr>
                        <a:t>,使羧基中的羟基的极性越小,羧酸的酸性越弱</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r h="1226185">
                <a:tc>
                  <a:txBody>
                    <a:bodyPr/>
                    <a:p>
                      <a:pPr indent="0" algn="ctr">
                        <a:buNone/>
                      </a:pPr>
                      <a:r>
                        <a:rPr lang="en-US" sz="1800" b="0">
                          <a:latin typeface="微软雅黑" panose="020B0503020204020204" pitchFamily="34" charset="-122"/>
                          <a:ea typeface="微软雅黑" panose="020B0503020204020204" pitchFamily="34" charset="-122"/>
                          <a:cs typeface="NEU-BZ" charset="0"/>
                        </a:rPr>
                        <a:t>&gt;</a:t>
                      </a:r>
                      <a:endParaRPr lang="en-US" altLang="en-US" sz="18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邻羟基苯甲醛形成了分子内氢键,使酚羟基更难电离出H</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,酸性更弱</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692" name="image680.jpeg" descr="source:si_idm1064362144;FounderCES"/>
          <p:cNvPicPr>
            <a:picLocks noChangeAspect="1"/>
          </p:cNvPicPr>
          <p:nvPr>
            <p:custDataLst>
              <p:tags r:id="rId2"/>
            </p:custDataLst>
          </p:nvPr>
        </p:nvPicPr>
        <p:blipFill>
          <a:blip r:embed="rId3"/>
          <a:stretch>
            <a:fillRect/>
          </a:stretch>
        </p:blipFill>
        <p:spPr>
          <a:xfrm>
            <a:off x="742950" y="5193665"/>
            <a:ext cx="1570355" cy="685800"/>
          </a:xfrm>
          <a:prstGeom prst="rect">
            <a:avLst/>
          </a:prstGeom>
        </p:spPr>
      </p:pic>
      <p:pic>
        <p:nvPicPr>
          <p:cNvPr id="693" name="image681.jpeg"/>
          <p:cNvPicPr>
            <a:picLocks noChangeAspect="1"/>
          </p:cNvPicPr>
          <p:nvPr>
            <p:custDataLst>
              <p:tags r:id="rId4"/>
            </p:custDataLst>
          </p:nvPr>
        </p:nvPicPr>
        <p:blipFill>
          <a:blip r:embed="rId5"/>
          <a:stretch>
            <a:fillRect/>
          </a:stretch>
        </p:blipFill>
        <p:spPr>
          <a:xfrm>
            <a:off x="2908935" y="5023485"/>
            <a:ext cx="1134745" cy="1026795"/>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108710"/>
            <a:ext cx="4403725" cy="43624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物质结构对酸性的影响</a:t>
            </a:r>
            <a:endParaRPr lang="zh-CN" altLang="en-US" sz="2400"/>
          </a:p>
        </p:txBody>
      </p:sp>
      <p:sp>
        <p:nvSpPr>
          <p:cNvPr id="3" name="文本框 2"/>
          <p:cNvSpPr txBox="1"/>
          <p:nvPr/>
        </p:nvSpPr>
        <p:spPr>
          <a:xfrm>
            <a:off x="965835" y="1798320"/>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真题例3</a:t>
            </a:r>
            <a:r>
              <a:rPr lang="zh-CN" altLang="en-US"/>
              <a:t> </a:t>
            </a:r>
            <a:endParaRPr lang="zh-CN" altLang="en-US"/>
          </a:p>
        </p:txBody>
      </p:sp>
      <p:sp>
        <p:nvSpPr>
          <p:cNvPr id="4" name="文本框 3"/>
          <p:cNvSpPr txBox="1"/>
          <p:nvPr/>
        </p:nvSpPr>
        <p:spPr>
          <a:xfrm>
            <a:off x="965200" y="2512060"/>
            <a:ext cx="9681845" cy="72834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[广东2022·20节选]硒的两种含氧酸的酸性强弱为H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(填“&gt;”或“&lt;”)。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527415" y="31115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P114</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7465060" y="2498725"/>
            <a:ext cx="44640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&gt;</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1540" y="1202690"/>
            <a:ext cx="4392930" cy="48006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物质结构对酸性的影响</a:t>
            </a:r>
            <a:endParaRPr lang="zh-CN" altLang="en-US" sz="2400"/>
          </a:p>
        </p:txBody>
      </p:sp>
      <p:sp>
        <p:nvSpPr>
          <p:cNvPr id="3" name="文本框 2"/>
          <p:cNvSpPr txBox="1"/>
          <p:nvPr/>
        </p:nvSpPr>
        <p:spPr>
          <a:xfrm>
            <a:off x="891540" y="2308225"/>
            <a:ext cx="9639300" cy="118681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可分别表示为(HO)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SeO,前者非羟基氧原子数多于后者,H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的酸性更强。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3" name="弧形 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4" name="弧形 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30</a:t>
              </a:r>
              <a:endParaRPr lang="en-US" altLang="zh-CN" sz="4800" dirty="0">
                <a:latin typeface="+mj-lt"/>
                <a:ea typeface="黑体" panose="02010609060101010101" charset="-122"/>
                <a:cs typeface="+mj-lt"/>
              </a:endParaRPr>
            </a:p>
          </p:txBody>
        </p:sp>
      </p:grpSp>
      <p:sp>
        <p:nvSpPr>
          <p:cNvPr id="6" name="文本框 5"/>
          <p:cNvSpPr txBox="1"/>
          <p:nvPr/>
        </p:nvSpPr>
        <p:spPr>
          <a:xfrm>
            <a:off x="4418330" y="2987675"/>
            <a:ext cx="5984875" cy="1844040"/>
          </a:xfrm>
          <a:prstGeom prst="rect">
            <a:avLst/>
          </a:prstGeom>
          <a:noFill/>
        </p:spPr>
        <p:txBody>
          <a:bodyPr wrap="square" rtlCol="0">
            <a:noAutofit/>
          </a:bodyPr>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30  </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defTabSz="1219200">
              <a:lnSpc>
                <a:spcPct val="100000"/>
              </a:lnSpc>
              <a:spcBef>
                <a:spcPct val="0"/>
              </a:spcBef>
              <a:buFont typeface="思源宋体 CN Heavy" panose="02020900000000000000" pitchFamily="18" charset="-122"/>
              <a:buNone/>
              <a:defRPr/>
            </a:pPr>
            <a:r>
              <a:rPr lang="zh-CN" altLang="en-US" sz="4000" b="1">
                <a:solidFill>
                  <a:schemeClr val="bg1"/>
                </a:solidFill>
                <a:latin typeface="微软雅黑" panose="020B0503020204020204" pitchFamily="34" charset="-122"/>
                <a:ea typeface="微软雅黑" panose="020B0503020204020204" pitchFamily="34" charset="-122"/>
              </a:rPr>
              <a:t>晶体结构与性质</a:t>
            </a:r>
            <a:endParaRPr lang="zh-CN" altLang="en-US" sz="40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71880" y="117157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晶体与非晶体</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58900" y="1807845"/>
            <a:ext cx="4064000" cy="35877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(1)晶体与非晶体的区别</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1"/>
            </p:custDataLst>
          </p:nvPr>
        </p:nvGraphicFramePr>
        <p:xfrm>
          <a:off x="1359535" y="2342515"/>
          <a:ext cx="9222105" cy="1565275"/>
        </p:xfrm>
        <a:graphic>
          <a:graphicData uri="http://schemas.openxmlformats.org/drawingml/2006/table">
            <a:tbl>
              <a:tblPr/>
              <a:tblGrid>
                <a:gridCol w="1258570"/>
                <a:gridCol w="2336800"/>
                <a:gridCol w="3056255"/>
                <a:gridCol w="2570480"/>
              </a:tblGrid>
              <a:tr h="248920">
                <a:tc gridSpan="2">
                  <a:txBody>
                    <a:bodyPr/>
                    <a:p>
                      <a:pPr indent="0" algn="ctr">
                        <a:buNone/>
                      </a:pP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晶体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非晶体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38150">
                <a:tc gridSpan="2">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结构特征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原子在三维空间里呈周期性有序排列</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原子排列相对无序</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20345">
                <a:tc rowSpan="3">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性质特征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自范性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有</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无</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9075">
                <a:tc vMerge="1">
                  <a:tcPr>
                    <a:lnR w="12700" cap="flat" cmpd="sng">
                      <a:solidFill>
                        <a:srgbClr val="999999"/>
                      </a:solidFill>
                      <a:prstDash val="dash"/>
                      <a:headEnd type="none" w="med" len="med"/>
                      <a:tailEnd type="none" w="med" len="med"/>
                    </a:lnR>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熔点</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固定</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不固定</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38785">
                <a:tc vMerge="1">
                  <a:tcPr>
                    <a:lnR w="12700" cap="flat" cmpd="sng">
                      <a:solidFill>
                        <a:srgbClr val="999999"/>
                      </a:solidFill>
                      <a:prstDash val="dash"/>
                      <a:headEnd type="none" w="med" len="med"/>
                      <a:tailEnd type="none" w="med" len="med"/>
                    </a:lnR>
                    <a:lnB cap="flat">
                      <a:noFill/>
                    </a:lnB>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某些物理性质的各向异性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有</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无</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2"/>
            </p:custDataLst>
          </p:nvPr>
        </p:nvGraphicFramePr>
        <p:xfrm>
          <a:off x="1358900" y="4408805"/>
          <a:ext cx="9222105" cy="1491615"/>
        </p:xfrm>
        <a:graphic>
          <a:graphicData uri="http://schemas.openxmlformats.org/drawingml/2006/table">
            <a:tbl>
              <a:tblPr/>
              <a:tblGrid>
                <a:gridCol w="1257300"/>
                <a:gridCol w="2335530"/>
                <a:gridCol w="5629275"/>
              </a:tblGrid>
              <a:tr h="6845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二者区别方法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间接方法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看是否有固定的熔点</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07085">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科学方法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对固体进行X射线衍射实验</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4245" y="1351915"/>
            <a:ext cx="8353425" cy="334518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(2)获得晶体的三种途径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①熔融态物质凝固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②气态物质冷却不经液态直接凝固(凝华)</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③溶质从溶液中析出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7585" y="1224915"/>
            <a:ext cx="4053205" cy="463550"/>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晶体分类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97585" y="1688465"/>
            <a:ext cx="4064000" cy="35877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(1)四大典型晶体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1"/>
            </p:custDataLst>
          </p:nvPr>
        </p:nvGraphicFramePr>
        <p:xfrm>
          <a:off x="683895" y="2047240"/>
          <a:ext cx="10325735" cy="3764915"/>
        </p:xfrm>
        <a:graphic>
          <a:graphicData uri="http://schemas.openxmlformats.org/drawingml/2006/table">
            <a:tbl>
              <a:tblPr/>
              <a:tblGrid>
                <a:gridCol w="624205"/>
                <a:gridCol w="832485"/>
                <a:gridCol w="2497455"/>
                <a:gridCol w="2071370"/>
                <a:gridCol w="2135505"/>
                <a:gridCol w="2164715"/>
              </a:tblGrid>
              <a:tr h="181610">
                <a:tc grid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晶体类型</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分子晶体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共价晶体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金属晶体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离子晶体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grid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构成微粒</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分子</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原子</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金属阳离子、自由电子</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阴、阳离子</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6890">
                <a:tc grid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作用力</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分子之间存在分子间作用力,</a:t>
                      </a:r>
                      <a:r>
                        <a:rPr lang="en-US" sz="1400" b="0">
                          <a:latin typeface="微软雅黑" panose="020B0503020204020204" pitchFamily="34" charset="-122"/>
                          <a:ea typeface="微软雅黑" panose="020B0503020204020204" pitchFamily="34" charset="-122"/>
                          <a:cs typeface="微软雅黑" panose="020B0503020204020204" pitchFamily="34" charset="-122"/>
                        </a:rPr>
                        <a:t>分子内可能存在共价键(稀有气体不存在共价键)</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共价键</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金属键</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主要是离子键</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7820">
                <a:tc rowSpan="4">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物理性质</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熔、沸点</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低</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高</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有高有低</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较高</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vMerge="1">
                  <a:tcPr>
                    <a:lnR w="12700" cap="flat" cmpd="sng">
                      <a:solidFill>
                        <a:srgbClr val="999999"/>
                      </a:solidFill>
                      <a:prstDash val="dash"/>
                      <a:headEnd type="none" w="med" len="med"/>
                      <a:tailEnd type="none" w="med" len="med"/>
                    </a:lnR>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硬度</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小</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很大</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有大有小</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较大</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37185">
                <a:tc vMerge="1">
                  <a:tcPr>
                    <a:lnR w="12700" cap="flat" cmpd="sng">
                      <a:solidFill>
                        <a:srgbClr val="999999"/>
                      </a:solidFill>
                      <a:prstDash val="dash"/>
                      <a:headEnd type="none" w="med" len="med"/>
                      <a:tailEnd type="none" w="med" len="med"/>
                    </a:lnR>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溶解性</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符合“相似相溶”规律</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不溶于常见溶剂</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不溶于水,有些可以与水发生反应</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有些易溶于水,有些难溶于水</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29565">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导电性</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不导电</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一般不导电,有些为半导体</a:t>
                      </a:r>
                      <a:r>
                        <a:rPr lang="en-US" sz="1400" b="0">
                          <a:latin typeface="微软雅黑" panose="020B0503020204020204" pitchFamily="34" charset="-122"/>
                          <a:ea typeface="微软雅黑" panose="020B0503020204020204" pitchFamily="34" charset="-122"/>
                          <a:cs typeface="微软雅黑" panose="020B0503020204020204" pitchFamily="34" charset="-122"/>
                        </a:rPr>
                        <a:t>(如Si)</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导电</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固态时不导电,溶于水或熔融时导电</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698625">
                <a:tc grid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典型实例</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①</a:t>
                      </a:r>
                      <a:r>
                        <a:rPr lang="en-US" sz="1400" b="0">
                          <a:latin typeface="微软雅黑" panose="020B0503020204020204" pitchFamily="34" charset="-122"/>
                          <a:ea typeface="微软雅黑" panose="020B0503020204020204" pitchFamily="34" charset="-122"/>
                          <a:cs typeface="Calibri" panose="020F0502020204030204" charset="0"/>
                        </a:rPr>
                        <a:t>所有非金属氢化物</a:t>
                      </a:r>
                      <a:r>
                        <a:rPr lang="en-US" sz="1400" b="0">
                          <a:latin typeface="微软雅黑" panose="020B0503020204020204" pitchFamily="34" charset="-122"/>
                          <a:ea typeface="微软雅黑" panose="020B0503020204020204" pitchFamily="34" charset="-122"/>
                          <a:cs typeface="NEU-BZ" charset="0"/>
                        </a:rPr>
                        <a:t>②</a:t>
                      </a:r>
                      <a:r>
                        <a:rPr lang="en-US" sz="1400" b="0">
                          <a:latin typeface="微软雅黑" panose="020B0503020204020204" pitchFamily="34" charset="-122"/>
                          <a:ea typeface="微软雅黑" panose="020B0503020204020204" pitchFamily="34" charset="-122"/>
                          <a:cs typeface="Calibri" panose="020F0502020204030204" charset="0"/>
                        </a:rPr>
                        <a:t>部分非金属单质</a:t>
                      </a:r>
                      <a:r>
                        <a:rPr lang="en-US" sz="1400" b="0">
                          <a:latin typeface="微软雅黑" panose="020B0503020204020204" pitchFamily="34" charset="-122"/>
                          <a:ea typeface="微软雅黑" panose="020B0503020204020204" pitchFamily="34" charset="-122"/>
                          <a:cs typeface="NEU-BZ" charset="0"/>
                        </a:rPr>
                        <a:t>③</a:t>
                      </a:r>
                      <a:r>
                        <a:rPr lang="en-US" sz="1400" b="0">
                          <a:latin typeface="微软雅黑" panose="020B0503020204020204" pitchFamily="34" charset="-122"/>
                          <a:ea typeface="微软雅黑" panose="020B0503020204020204" pitchFamily="34" charset="-122"/>
                          <a:cs typeface="Calibri" panose="020F0502020204030204" charset="0"/>
                        </a:rPr>
                        <a:t>部分非金属氧化物</a:t>
                      </a:r>
                      <a:r>
                        <a:rPr lang="en-US" sz="1400" b="0">
                          <a:latin typeface="微软雅黑" panose="020B0503020204020204" pitchFamily="34" charset="-122"/>
                          <a:ea typeface="微软雅黑" panose="020B0503020204020204" pitchFamily="34" charset="-122"/>
                          <a:cs typeface="NEU-BZ" charset="0"/>
                        </a:rPr>
                        <a:t>④</a:t>
                      </a:r>
                      <a:r>
                        <a:rPr lang="en-US" sz="1400" b="0">
                          <a:latin typeface="微软雅黑" panose="020B0503020204020204" pitchFamily="34" charset="-122"/>
                          <a:ea typeface="微软雅黑" panose="020B0503020204020204" pitchFamily="34" charset="-122"/>
                          <a:cs typeface="Calibri" panose="020F0502020204030204" charset="0"/>
                        </a:rPr>
                        <a:t>几乎所有的酸</a:t>
                      </a:r>
                      <a:r>
                        <a:rPr lang="en-US" sz="1400" b="0">
                          <a:latin typeface="微软雅黑" panose="020B0503020204020204" pitchFamily="34" charset="-122"/>
                          <a:ea typeface="微软雅黑" panose="020B0503020204020204" pitchFamily="34" charset="-122"/>
                          <a:cs typeface="NEU-BZ" charset="0"/>
                        </a:rPr>
                        <a:t>⑤</a:t>
                      </a:r>
                      <a:r>
                        <a:rPr lang="en-US" sz="1400" b="0">
                          <a:latin typeface="微软雅黑" panose="020B0503020204020204" pitchFamily="34" charset="-122"/>
                          <a:ea typeface="微软雅黑" panose="020B0503020204020204" pitchFamily="34" charset="-122"/>
                          <a:cs typeface="Calibri" panose="020F0502020204030204" charset="0"/>
                        </a:rPr>
                        <a:t>绝大多数有机物</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①</a:t>
                      </a:r>
                      <a:r>
                        <a:rPr lang="en-US" sz="1400" b="0">
                          <a:latin typeface="微软雅黑" panose="020B0503020204020204" pitchFamily="34" charset="-122"/>
                          <a:ea typeface="微软雅黑" panose="020B0503020204020204" pitchFamily="34" charset="-122"/>
                          <a:cs typeface="微软雅黑" panose="020B0503020204020204" pitchFamily="34" charset="-122"/>
                        </a:rPr>
                        <a:t>某些单质,如B</a:t>
                      </a:r>
                      <a:r>
                        <a:rPr lang="en-US" sz="1400" b="0">
                          <a:latin typeface="微软雅黑" panose="020B0503020204020204" pitchFamily="34" charset="-122"/>
                          <a:ea typeface="微软雅黑" panose="020B0503020204020204" pitchFamily="34" charset="-122"/>
                          <a:cs typeface="微软雅黑" panose="020B0503020204020204" pitchFamily="34" charset="-122"/>
                        </a:rPr>
                        <a:t>、金刚石、Si、Ge</a:t>
                      </a:r>
                      <a:r>
                        <a:rPr lang="en-US" sz="1400" b="0">
                          <a:latin typeface="微软雅黑" panose="020B0503020204020204" pitchFamily="34" charset="-122"/>
                          <a:ea typeface="微软雅黑" panose="020B0503020204020204" pitchFamily="34" charset="-122"/>
                          <a:cs typeface="微软雅黑" panose="020B0503020204020204" pitchFamily="34" charset="-122"/>
                        </a:rPr>
                        <a:t>、灰锡②某些非金属化合物,</a:t>
                      </a:r>
                      <a:r>
                        <a:rPr lang="en-US" sz="1400" b="0">
                          <a:latin typeface="微软雅黑" panose="020B0503020204020204" pitchFamily="34" charset="-122"/>
                          <a:ea typeface="微软雅黑" panose="020B0503020204020204" pitchFamily="34" charset="-122"/>
                          <a:cs typeface="微软雅黑" panose="020B0503020204020204" pitchFamily="34" charset="-122"/>
                        </a:rPr>
                        <a:t>如BN、SiO</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、SiC、Si</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400" b="0">
                          <a:latin typeface="微软雅黑" panose="020B0503020204020204" pitchFamily="34" charset="-122"/>
                          <a:ea typeface="微软雅黑" panose="020B0503020204020204" pitchFamily="34" charset="-122"/>
                          <a:cs typeface="微软雅黑" panose="020B0503020204020204" pitchFamily="34" charset="-122"/>
                        </a:rPr>
                        <a:t>N</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4</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金属、合金</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离子化合物</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1299210"/>
            <a:ext cx="10041890" cy="236728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(2)过渡晶体与混合型晶体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①过渡晶体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纯粹的典型晶体不是很多,大多数晶体是四类典型晶体之间的过渡晶体,四类晶体都有过渡型。如离子晶体和共价晶体之间的过渡晶体,因有些离子化合物中的离子键并不是纯粹的,晶体的性质取决于离子键的百分数,离子键百分数越高,晶体性质越偏向于离子晶体,离子键百分数越低,则晶体性质越偏向于共价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34085" y="3667125"/>
            <a:ext cx="1260475"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易混辨析</a:t>
            </a:r>
            <a:endParaRPr lang="zh-CN" altLang="en-US" sz="2000">
              <a:latin typeface="微软雅黑" panose="020B0503020204020204" pitchFamily="34" charset="-122"/>
              <a:ea typeface="微软雅黑" panose="020B0503020204020204" pitchFamily="34" charset="-122"/>
            </a:endParaRPr>
          </a:p>
        </p:txBody>
      </p:sp>
      <p:sp>
        <p:nvSpPr>
          <p:cNvPr id="4" name="文本框 3"/>
          <p:cNvSpPr txBox="1"/>
          <p:nvPr/>
        </p:nvSpPr>
        <p:spPr>
          <a:xfrm>
            <a:off x="934085" y="4697730"/>
            <a:ext cx="10041255" cy="124650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②混合型晶体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石墨层状晶体中,层与层之间的作用是分子间作用力,平均每个正六边形占有的碳原子个数是2,C原子采取的杂化方式为sp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。石墨中存在的作用力有共价键、范德华力、金属键。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34085" y="4177030"/>
            <a:ext cx="9935845" cy="52070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离子键的百分数是依据电负性的差值计算出来的,差值越大,离子键的百分数越大。</a:t>
            </a:r>
            <a:endParaRPr lang="zh-CN" altLang="en-US" sz="200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745" y="1033780"/>
            <a:ext cx="5550535" cy="48577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晶体类型的判断与熔、沸点比较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54380" y="1894205"/>
            <a:ext cx="10116185" cy="331787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根据晶体的性质判断晶体类型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一般来说,熔、沸点较低的化合物为分子晶体;熔、沸点较高,且在水溶液中或熔融状态下能导电的化合物为离子晶体;熔、沸点很高,不导电,不溶于一般溶剂的物质为共价晶体;固态时能导电、传热的晶体为金属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(2)离子晶体硬度较大(或硬而脆);共价晶体硬度大且耐磨;分子晶体硬度小;金属晶体大多数硬度大且具有延展性,但也有硬度较小的。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1720" y="959485"/>
            <a:ext cx="4191000" cy="506095"/>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01700" y="119253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基态、激发态及原子光谱</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029335" y="1755775"/>
            <a:ext cx="610298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(1)基态原子、激发态原子及原子光谱的关系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55" name="image343.jpeg"/>
          <p:cNvPicPr>
            <a:picLocks noChangeAspect="1"/>
          </p:cNvPicPr>
          <p:nvPr>
            <p:custDataLst>
              <p:tags r:id="rId1"/>
            </p:custDataLst>
          </p:nvPr>
        </p:nvPicPr>
        <p:blipFill>
          <a:blip r:embed="rId2"/>
          <a:stretch>
            <a:fillRect/>
          </a:stretch>
        </p:blipFill>
        <p:spPr>
          <a:xfrm>
            <a:off x="1423035" y="2604135"/>
            <a:ext cx="4043045" cy="1303655"/>
          </a:xfrm>
          <a:prstGeom prst="rect">
            <a:avLst/>
          </a:prstGeom>
        </p:spPr>
      </p:pic>
      <p:sp>
        <p:nvSpPr>
          <p:cNvPr id="7" name="文本框 6"/>
          <p:cNvSpPr txBox="1"/>
          <p:nvPr/>
        </p:nvSpPr>
        <p:spPr>
          <a:xfrm>
            <a:off x="1029335" y="4166870"/>
            <a:ext cx="958532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(2)对同一种原子来说,能量:激发态原子&gt;基态原子,稳定性:激发态原子&lt;基态原子。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3905" y="1151255"/>
            <a:ext cx="5634990" cy="48577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晶体类型的判断与熔、沸点比较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63905" y="181927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晶体熔、沸点的判断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63905" y="2298065"/>
            <a:ext cx="10467340" cy="394525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(1)不同晶体类型的物质,熔、沸点通常为共价晶体&gt;离子晶体&gt;分子晶体;金属晶体的熔、沸点有的很高,如钨、铂等,有的则很低,如汞、铯等。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(2)同一晶体类型的物质,需比较晶体内部粒子间作用力,作用力越大,熔、沸点越高。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①共价晶体比较共价键的强弱。</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一般地,原子半径越小,形成的共价键的键长越短,键能越大,其晶体熔、沸点越高,</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如熔点:金刚石&gt;碳化硅&gt;晶体硅。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②离子晶体比较离子键的强弱。一般地,阴、阳离子所带电荷数越多,离子半径越小,离子键越强,其对应晶体的熔、沸点越高,如熔点:MgO&gt;MgCl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&gt;NaCl&gt;KCl。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③组成、结构相似的分子晶体,相对分子质量越大,熔、沸点越高,如熔、沸点:O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,HI&gt;HBr&gt;HCl。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8040" y="1160145"/>
            <a:ext cx="5633720" cy="48895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晶体类型的判断与熔、沸点比较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27405" y="1829435"/>
            <a:ext cx="9972675" cy="357060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④金属晶体比较金属离子所带电荷数和金属离子的半径,金属离子所带电荷数越多,半径越小,其金属键就越强,金属晶体的熔、沸点就越高,如熔点:Al&gt;Mg&gt;Na。</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由上述规律可知,同类晶体熔、沸点比较思路: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a.共价晶体→共价键键能→键长→原子半径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b.分子晶体→分子间作用力→相对分子质量与氢键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c.离子晶体→离子键→离子所带电荷数、离子半径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d.金属晶体→金属键→金属离子所带电荷数、离子半径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(3)根据常温常压下物质状态比较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①熔点:固态物质&gt;液态物质;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②沸点:液态物质&gt;气态物质。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9790" y="1530985"/>
            <a:ext cx="4170045"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9790" y="1991360"/>
            <a:ext cx="8215630" cy="36766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(1)[湖南2023·17节选]相关物质的沸点: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1"/>
            </p:custDataLst>
          </p:nvPr>
        </p:nvGraphicFramePr>
        <p:xfrm>
          <a:off x="901065" y="2411730"/>
          <a:ext cx="9852660" cy="838835"/>
        </p:xfrm>
        <a:graphic>
          <a:graphicData uri="http://schemas.openxmlformats.org/drawingml/2006/table">
            <a:tbl>
              <a:tblPr/>
              <a:tblGrid>
                <a:gridCol w="1920875"/>
                <a:gridCol w="1920240"/>
                <a:gridCol w="1920875"/>
                <a:gridCol w="1920240"/>
                <a:gridCol w="2170430"/>
              </a:tblGrid>
              <a:tr h="393065">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物质</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Ga</a:t>
                      </a:r>
                      <a:r>
                        <a:rPr lang="en-US" sz="1600" b="0">
                          <a:latin typeface="微软雅黑" panose="020B0503020204020204" pitchFamily="34" charset="-122"/>
                          <a:ea typeface="微软雅黑" panose="020B0503020204020204" pitchFamily="34" charset="-122"/>
                          <a:cs typeface="方正书宋_GBK" panose="03000509000000000000" charset="-122"/>
                        </a:rPr>
                        <a:t>(</a:t>
                      </a:r>
                      <a:r>
                        <a:rPr lang="en-US" sz="1600" b="0">
                          <a:latin typeface="微软雅黑" panose="020B0503020204020204" pitchFamily="34" charset="-122"/>
                          <a:ea typeface="微软雅黑" panose="020B0503020204020204" pitchFamily="34" charset="-122"/>
                          <a:cs typeface="NEU-BZ" charset="0"/>
                        </a:rPr>
                        <a:t>CH</a:t>
                      </a:r>
                      <a:r>
                        <a:rPr lang="en-US" sz="1600" b="0" baseline="-25000">
                          <a:latin typeface="微软雅黑" panose="020B0503020204020204" pitchFamily="34" charset="-122"/>
                          <a:ea typeface="微软雅黑" panose="020B0503020204020204" pitchFamily="34" charset="-122"/>
                          <a:cs typeface="NEU-BZ" charset="0"/>
                        </a:rPr>
                        <a:t>3</a:t>
                      </a:r>
                      <a:r>
                        <a:rPr lang="en-US" sz="1600" b="0">
                          <a:latin typeface="微软雅黑" panose="020B0503020204020204" pitchFamily="34" charset="-122"/>
                          <a:ea typeface="微软雅黑" panose="020B0503020204020204" pitchFamily="34" charset="-122"/>
                          <a:cs typeface="方正书宋_GBK" panose="03000509000000000000" charset="-122"/>
                        </a:rPr>
                        <a:t>)</a:t>
                      </a:r>
                      <a:r>
                        <a:rPr lang="en-US" sz="1600" b="0" baseline="-25000">
                          <a:latin typeface="微软雅黑" panose="020B0503020204020204" pitchFamily="34" charset="-122"/>
                          <a:ea typeface="微软雅黑" panose="020B0503020204020204" pitchFamily="34" charset="-122"/>
                          <a:cs typeface="NEU-BZ" charset="0"/>
                        </a:rPr>
                        <a:t>3</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Et</a:t>
                      </a:r>
                      <a:r>
                        <a:rPr lang="en-US" sz="1600" b="0" baseline="-25000">
                          <a:latin typeface="微软雅黑" panose="020B0503020204020204" pitchFamily="34" charset="-122"/>
                          <a:ea typeface="微软雅黑" panose="020B0503020204020204" pitchFamily="34" charset="-122"/>
                          <a:cs typeface="NEU-BZ" charset="0"/>
                        </a:rPr>
                        <a:t>2</a:t>
                      </a:r>
                      <a:r>
                        <a:rPr lang="en-US" sz="1600" b="0">
                          <a:latin typeface="微软雅黑" panose="020B0503020204020204" pitchFamily="34" charset="-122"/>
                          <a:ea typeface="微软雅黑" panose="020B0503020204020204" pitchFamily="34" charset="-122"/>
                          <a:cs typeface="NEU-BZ" charset="0"/>
                        </a:rPr>
                        <a:t>O</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CH</a:t>
                      </a:r>
                      <a:r>
                        <a:rPr lang="en-US" sz="1600" b="0" baseline="-25000">
                          <a:latin typeface="微软雅黑" panose="020B0503020204020204" pitchFamily="34" charset="-122"/>
                          <a:ea typeface="微软雅黑" panose="020B0503020204020204" pitchFamily="34" charset="-122"/>
                          <a:cs typeface="NEU-BZ" charset="0"/>
                        </a:rPr>
                        <a:t>3</a:t>
                      </a:r>
                      <a:r>
                        <a:rPr lang="en-US" sz="1600" b="0">
                          <a:latin typeface="微软雅黑" panose="020B0503020204020204" pitchFamily="34" charset="-122"/>
                          <a:ea typeface="微软雅黑" panose="020B0503020204020204" pitchFamily="34" charset="-122"/>
                          <a:cs typeface="NEU-BZ" charset="0"/>
                        </a:rPr>
                        <a:t>I</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NR</a:t>
                      </a:r>
                      <a:r>
                        <a:rPr lang="en-US" sz="1600" b="0" baseline="-25000">
                          <a:latin typeface="微软雅黑" panose="020B0503020204020204" pitchFamily="34" charset="-122"/>
                          <a:ea typeface="微软雅黑" panose="020B0503020204020204" pitchFamily="34" charset="-122"/>
                          <a:cs typeface="NEU-BZ" charset="0"/>
                        </a:rPr>
                        <a:t>3</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5770">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沸点/℃</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55.7</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34.6</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42.4</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NEU-BZ" charset="0"/>
                        </a:rPr>
                        <a:t>365.8</a:t>
                      </a:r>
                      <a:endParaRPr lang="en-US" altLang="en-US" sz="16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01065" y="3303270"/>
            <a:ext cx="9769475" cy="143573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回答下列问题: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晶体Ga(CH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的晶体类型是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(2)[广东2022·20节选]H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Se的沸点低于H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O,其原因是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(3)[浙江2021年6月·26节选]已知3种原子晶体的熔点数据如表: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59790" y="990600"/>
            <a:ext cx="5699125" cy="46482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晶体类型的判断与熔、沸点比较</a:t>
            </a:r>
            <a:endParaRPr lang="zh-CN" altLang="en-US" sz="2400"/>
          </a:p>
        </p:txBody>
      </p:sp>
      <p:graphicFrame>
        <p:nvGraphicFramePr>
          <p:cNvPr id="9" name="表格 8"/>
          <p:cNvGraphicFramePr/>
          <p:nvPr>
            <p:custDataLst>
              <p:tags r:id="rId2"/>
            </p:custDataLst>
          </p:nvPr>
        </p:nvGraphicFramePr>
        <p:xfrm>
          <a:off x="939800" y="4947920"/>
          <a:ext cx="9855200" cy="735330"/>
        </p:xfrm>
        <a:graphic>
          <a:graphicData uri="http://schemas.openxmlformats.org/drawingml/2006/table">
            <a:tbl>
              <a:tblPr/>
              <a:tblGrid>
                <a:gridCol w="2463800"/>
                <a:gridCol w="2463800"/>
                <a:gridCol w="2463800"/>
                <a:gridCol w="2463800"/>
              </a:tblGrid>
              <a:tr h="390525">
                <a:tc>
                  <a:txBody>
                    <a:bodyPr/>
                    <a:p>
                      <a:pPr indent="0" algn="ctr">
                        <a:buNone/>
                      </a:pP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金刚石</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碳化硅</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晶体硅</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4805">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熔点/℃</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&gt;3 550</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2 600</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1 415</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939800" y="5683250"/>
            <a:ext cx="9852660" cy="65151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rPr>
              <a:t>金刚石熔点比晶体硅熔点高的原因是</a:t>
            </a:r>
            <a:r>
              <a:rPr lang="en-US" altLang="zh-CN" sz="2000" u="sng">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9260205" y="34290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P116</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4098290" y="3596640"/>
            <a:ext cx="147637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分子晶体</a:t>
            </a:r>
            <a:endParaRPr lang="zh-CN" altLang="en-US" sz="2000">
              <a:latin typeface="微软雅黑" panose="020B0503020204020204" pitchFamily="34" charset="-122"/>
              <a:ea typeface="微软雅黑" panose="020B0503020204020204" pitchFamily="34" charset="-122"/>
            </a:endParaRPr>
          </a:p>
        </p:txBody>
      </p:sp>
      <p:sp>
        <p:nvSpPr>
          <p:cNvPr id="13" name="文本框 12"/>
          <p:cNvSpPr txBox="1"/>
          <p:nvPr/>
        </p:nvSpPr>
        <p:spPr>
          <a:xfrm>
            <a:off x="939165" y="3933190"/>
            <a:ext cx="9940925" cy="706755"/>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二者都是分子晶体,但H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O形成分子间氢键,H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Se分子间只存在范德华力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5139690" y="5683250"/>
            <a:ext cx="551180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原子半径C&lt;Si(或键长C—C&lt;Si—Si),则键能C—C&gt;Si—Si</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7245" y="991235"/>
            <a:ext cx="5561330" cy="49720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晶体类型的判断与熔、沸点比较</a:t>
            </a:r>
            <a:endParaRPr lang="zh-CN" altLang="en-US" sz="2400"/>
          </a:p>
        </p:txBody>
      </p:sp>
      <p:sp>
        <p:nvSpPr>
          <p:cNvPr id="3" name="文本框 2"/>
          <p:cNvSpPr txBox="1"/>
          <p:nvPr/>
        </p:nvSpPr>
        <p:spPr>
          <a:xfrm>
            <a:off x="817245" y="1691640"/>
            <a:ext cx="10073640" cy="173672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(4)[全国卷经典]K和Cr属于同一周期,且核外最外层电子构型相同,但金属K的熔点、沸点等都比金属Cr低,原因是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(5)[海南2021·19节选]MnS晶胞与NaCl晶胞属于同种类型,如图所示。前者的熔点明显高于后者,其主要原因是</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92" name="image580.jpeg"/>
          <p:cNvPicPr>
            <a:picLocks noChangeAspect="1"/>
          </p:cNvPicPr>
          <p:nvPr>
            <p:custDataLst>
              <p:tags r:id="rId1"/>
            </p:custDataLst>
          </p:nvPr>
        </p:nvPicPr>
        <p:blipFill>
          <a:blip r:embed="rId2"/>
          <a:stretch>
            <a:fillRect/>
          </a:stretch>
        </p:blipFill>
        <p:spPr>
          <a:xfrm>
            <a:off x="3894455" y="3602990"/>
            <a:ext cx="3744595" cy="1872615"/>
          </a:xfrm>
          <a:prstGeom prst="rect">
            <a:avLst/>
          </a:prstGeom>
        </p:spPr>
      </p:pic>
      <p:sp>
        <p:nvSpPr>
          <p:cNvPr id="5" name="文本框 4"/>
          <p:cNvSpPr txBox="1"/>
          <p:nvPr/>
        </p:nvSpPr>
        <p:spPr>
          <a:xfrm>
            <a:off x="3270250" y="2106295"/>
            <a:ext cx="741299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K原子半径较大且价电子数较少,金属键较弱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3333750" y="2828290"/>
            <a:ext cx="708406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二者同为离子晶体,MnS晶体中离子所带电荷数多,则MnS中离子键更强,熔点更高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1540" y="1755775"/>
            <a:ext cx="9925685" cy="394398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【解析】(1)Ga(CH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沸点较低,符合分子晶体的特点。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(2)二者都是分子晶体,但H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O分子间可形成氢键,H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Se分子间只存在范德华力,由于破坏氢键需要的能量高于破坏范德华力需要的能量,故H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Se的沸点低于H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(3)金刚石和晶体硅都是原子(共价)晶体,熔化时破坏共价键,碳原子半径比硅原子半径小,则C—C键键长比Si—Si键键长短,键长越短,键能越大,故金刚石比晶体硅熔点高。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(4)K和Cr都是金属晶体,其熔点、沸点与金属键的强弱有关,K和Cr处于同一周期,且核外最外层电子构型相同,但K的原子半径比Cr大,且K的价电子数比Cr少,则K的金属键比Cr弱,因此金属K的熔点、沸点比金属Cr低。</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(5)MnS和NaCl同为离子晶体,MnS晶体中离子所带电荷数多,则MnS中离子键更强,熔点更高。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114425" y="1022985"/>
            <a:ext cx="562483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晶体类型的判断与熔、沸点比较</a:t>
            </a:r>
            <a:endParaRPr lang="zh-CN" altLang="en-US" sz="240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6610" y="1108075"/>
            <a:ext cx="3236595" cy="47434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配位数的判断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15975" y="1702435"/>
            <a:ext cx="9768205" cy="435292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(1)离子晶体中离子的配位数是指一个离子周围最邻近的异电性离子的数目。在离子晶体中,配位数主要取决于阴、阳离子的相对大小,即阴、阳离子的半径比。离子晶体可能有8、6、4、3、2等配位数。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(2)共价晶体中原子的配位数是指某一个原子周围最邻近的原子的数目。在以共价键结合的晶体中,无论是单质还是化合物,由于共价键具有饱和性和方向性,因此配位数偏小,一般不大于4。</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(3)在金属晶体中,金属原子通常采取最紧密堆积,这就决定了金属原子具有较高或最高的配位数。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(4)常见的晶体配位数及对应的结构关系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94" name="image582.jpeg"/>
          <p:cNvPicPr>
            <a:picLocks noChangeAspect="1"/>
          </p:cNvPicPr>
          <p:nvPr>
            <p:custDataLst>
              <p:tags r:id="rId1"/>
            </p:custDataLst>
          </p:nvPr>
        </p:nvPicPr>
        <p:blipFill>
          <a:blip r:embed="rId2"/>
          <a:stretch>
            <a:fillRect/>
          </a:stretch>
        </p:blipFill>
        <p:spPr>
          <a:xfrm>
            <a:off x="3177540" y="5049520"/>
            <a:ext cx="875030" cy="1287780"/>
          </a:xfrm>
          <a:prstGeom prst="rect">
            <a:avLst/>
          </a:prstGeom>
        </p:spPr>
      </p:pic>
      <p:pic>
        <p:nvPicPr>
          <p:cNvPr id="595" name="image583.jpeg"/>
          <p:cNvPicPr>
            <a:picLocks noChangeAspect="1"/>
          </p:cNvPicPr>
          <p:nvPr>
            <p:custDataLst>
              <p:tags r:id="rId3"/>
            </p:custDataLst>
          </p:nvPr>
        </p:nvPicPr>
        <p:blipFill>
          <a:blip r:embed="rId4"/>
          <a:stretch>
            <a:fillRect/>
          </a:stretch>
        </p:blipFill>
        <p:spPr>
          <a:xfrm>
            <a:off x="4395470" y="5062855"/>
            <a:ext cx="1061720" cy="1284605"/>
          </a:xfrm>
          <a:prstGeom prst="rect">
            <a:avLst/>
          </a:prstGeom>
        </p:spPr>
      </p:pic>
      <p:pic>
        <p:nvPicPr>
          <p:cNvPr id="596" name="image584.jpeg"/>
          <p:cNvPicPr>
            <a:picLocks noChangeAspect="1"/>
          </p:cNvPicPr>
          <p:nvPr>
            <p:custDataLst>
              <p:tags r:id="rId5"/>
            </p:custDataLst>
          </p:nvPr>
        </p:nvPicPr>
        <p:blipFill>
          <a:blip r:embed="rId6"/>
          <a:stretch>
            <a:fillRect/>
          </a:stretch>
        </p:blipFill>
        <p:spPr>
          <a:xfrm>
            <a:off x="5683250" y="5062855"/>
            <a:ext cx="1037590" cy="1297940"/>
          </a:xfrm>
          <a:prstGeom prst="rect">
            <a:avLst/>
          </a:prstGeom>
        </p:spPr>
      </p:pic>
      <p:pic>
        <p:nvPicPr>
          <p:cNvPr id="597" name="image585.jpeg"/>
          <p:cNvPicPr>
            <a:picLocks noChangeAspect="1"/>
          </p:cNvPicPr>
          <p:nvPr>
            <p:custDataLst>
              <p:tags r:id="rId7"/>
            </p:custDataLst>
          </p:nvPr>
        </p:nvPicPr>
        <p:blipFill>
          <a:blip r:embed="rId8"/>
          <a:stretch>
            <a:fillRect/>
          </a:stretch>
        </p:blipFill>
        <p:spPr>
          <a:xfrm>
            <a:off x="6946900" y="5049520"/>
            <a:ext cx="1036955" cy="1284605"/>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1380" y="1118235"/>
            <a:ext cx="3119120" cy="48450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配位数的判断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1380" y="1829435"/>
            <a:ext cx="1484630" cy="443230"/>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r>
              <a:rPr lang="zh-CN" altLang="en-US"/>
              <a:t> </a:t>
            </a:r>
            <a:endParaRPr lang="zh-CN" altLang="en-US"/>
          </a:p>
        </p:txBody>
      </p:sp>
      <p:sp>
        <p:nvSpPr>
          <p:cNvPr id="4" name="文本框 3"/>
          <p:cNvSpPr txBox="1"/>
          <p:nvPr/>
        </p:nvSpPr>
        <p:spPr>
          <a:xfrm>
            <a:off x="881380" y="2404110"/>
            <a:ext cx="10020935" cy="130429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[浙江2023年6月·17节选]某含氮化合物晶胞如图,其化学式为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,每个阴离子团的配位数(紧邻的阳离子数)为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99" name="image587.jpeg"/>
          <p:cNvPicPr>
            <a:picLocks noChangeAspect="1"/>
          </p:cNvPicPr>
          <p:nvPr>
            <p:custDataLst>
              <p:tags r:id="rId1"/>
            </p:custDataLst>
          </p:nvPr>
        </p:nvPicPr>
        <p:blipFill>
          <a:blip r:embed="rId2"/>
          <a:stretch>
            <a:fillRect/>
          </a:stretch>
        </p:blipFill>
        <p:spPr>
          <a:xfrm>
            <a:off x="3504565" y="3533140"/>
            <a:ext cx="4237990" cy="2472690"/>
          </a:xfrm>
          <a:prstGeom prst="rect">
            <a:avLst/>
          </a:prstGeom>
        </p:spPr>
      </p:pic>
      <p:sp>
        <p:nvSpPr>
          <p:cNvPr id="6" name="文本框 5"/>
          <p:cNvSpPr txBox="1"/>
          <p:nvPr/>
        </p:nvSpPr>
        <p:spPr>
          <a:xfrm>
            <a:off x="9206230" y="31115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P117</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7847330" y="2456180"/>
            <a:ext cx="156146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CaCN</a:t>
            </a:r>
            <a:r>
              <a:rPr lang="zh-CN" altLang="en-US" sz="2000" baseline="-25000">
                <a:latin typeface="微软雅黑" panose="020B0503020204020204" pitchFamily="34" charset="-122"/>
                <a:ea typeface="微软雅黑" panose="020B0503020204020204" pitchFamily="34" charset="-122"/>
              </a:rPr>
              <a:t>2</a:t>
            </a:r>
            <a:endParaRPr lang="zh-CN" altLang="en-US" sz="2000" baseline="-25000">
              <a:latin typeface="微软雅黑" panose="020B0503020204020204" pitchFamily="34" charset="-122"/>
              <a:ea typeface="微软雅黑" panose="020B0503020204020204" pitchFamily="34" charset="-122"/>
            </a:endParaRPr>
          </a:p>
        </p:txBody>
      </p:sp>
      <p:sp>
        <p:nvSpPr>
          <p:cNvPr id="8" name="文本框 7"/>
          <p:cNvSpPr txBox="1"/>
          <p:nvPr/>
        </p:nvSpPr>
        <p:spPr>
          <a:xfrm>
            <a:off x="4533900" y="2790825"/>
            <a:ext cx="998220"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69950" y="1043940"/>
            <a:ext cx="4117975" cy="45339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晶胞结构的相关计算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69950" y="1699895"/>
            <a:ext cx="6096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晶体密度的计算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07" name="image595.jpeg"/>
          <p:cNvPicPr>
            <a:picLocks noChangeAspect="1"/>
          </p:cNvPicPr>
          <p:nvPr>
            <p:custDataLst>
              <p:tags r:id="rId1"/>
            </p:custDataLst>
          </p:nvPr>
        </p:nvPicPr>
        <p:blipFill>
          <a:blip r:embed="rId2"/>
          <a:stretch>
            <a:fillRect/>
          </a:stretch>
        </p:blipFill>
        <p:spPr>
          <a:xfrm>
            <a:off x="1024255" y="2173605"/>
            <a:ext cx="7158355" cy="1494790"/>
          </a:xfrm>
          <a:prstGeom prst="rect">
            <a:avLst/>
          </a:prstGeom>
        </p:spPr>
      </p:pic>
      <p:sp>
        <p:nvSpPr>
          <p:cNvPr id="7" name="文本框 6"/>
          <p:cNvSpPr txBox="1"/>
          <p:nvPr/>
        </p:nvSpPr>
        <p:spPr>
          <a:xfrm>
            <a:off x="869315" y="3742690"/>
            <a:ext cx="9789160" cy="244792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(1)确定晶胞的“分子式”主要利用均摊法。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(2)晶胞的质量=晶胞中微粒质量=晶胞占有的微粒数×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(3)根据V</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晶胞</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底</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×h确定每个晶胞的体积,再求算密度。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对于立方晶胞,可简化为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进行计算,其中,a表示晶胞的棱长,ρ表示晶体的密度,NA表示阿伏加德罗常数的值,n表示1 mol晶胞中所含基本粒子或特定组合的物质的量,M表示该物质的摩尔质量。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QQ截图20240124204427"/>
          <p:cNvPicPr>
            <a:picLocks noChangeAspect="1"/>
          </p:cNvPicPr>
          <p:nvPr/>
        </p:nvPicPr>
        <p:blipFill>
          <a:blip r:embed="rId3"/>
          <a:stretch>
            <a:fillRect/>
          </a:stretch>
        </p:blipFill>
        <p:spPr>
          <a:xfrm>
            <a:off x="3571875" y="4812665"/>
            <a:ext cx="692150" cy="439420"/>
          </a:xfrm>
          <a:prstGeom prst="rect">
            <a:avLst/>
          </a:prstGeom>
        </p:spPr>
      </p:pic>
      <p:pic>
        <p:nvPicPr>
          <p:cNvPr id="9" name="图片 8" descr="QQ截图20240124212119"/>
          <p:cNvPicPr>
            <a:picLocks noChangeAspect="1"/>
          </p:cNvPicPr>
          <p:nvPr/>
        </p:nvPicPr>
        <p:blipFill>
          <a:blip r:embed="rId4"/>
          <a:stretch>
            <a:fillRect/>
          </a:stretch>
        </p:blipFill>
        <p:spPr>
          <a:xfrm>
            <a:off x="6965950" y="3941445"/>
            <a:ext cx="307340" cy="691515"/>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8680" y="1142365"/>
            <a:ext cx="4104005" cy="46037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indent="0"/>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考法</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晶胞结构的相关计算</a:t>
            </a:r>
            <a:endParaRPr lang="zh-CN" alt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68680" y="1914525"/>
            <a:ext cx="5637530" cy="2971165"/>
          </a:xfrm>
          <a:prstGeom prst="rect">
            <a:avLst/>
          </a:prstGeom>
          <a:noFill/>
        </p:spPr>
        <p:txBody>
          <a:bodyPr wrap="square" rtlCol="0">
            <a:no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晶胞空间利用率的计算</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空间利用率</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QQ截图20240124212259"/>
          <p:cNvPicPr>
            <a:picLocks noChangeAspect="1"/>
          </p:cNvPicPr>
          <p:nvPr/>
        </p:nvPicPr>
        <p:blipFill>
          <a:blip r:embed="rId1"/>
          <a:stretch>
            <a:fillRect/>
          </a:stretch>
        </p:blipFill>
        <p:spPr>
          <a:xfrm>
            <a:off x="2223770" y="2755265"/>
            <a:ext cx="2105025" cy="942975"/>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9470" y="992505"/>
            <a:ext cx="4179570" cy="46355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晶胞结构的相关计算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55040" y="1554480"/>
            <a:ext cx="4064000" cy="460375"/>
          </a:xfrm>
          <a:prstGeom prst="rect">
            <a:avLst/>
          </a:prstGeom>
          <a:noFill/>
        </p:spPr>
        <p:txBody>
          <a:bodyPr wrap="square" rtlCol="0">
            <a:spAutoFit/>
          </a:bodyPr>
          <a:p>
            <a:r>
              <a:rPr lang="zh-CN" altLang="en-US" sz="24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真题例3</a:t>
            </a:r>
            <a:endParaRPr lang="zh-CN" altLang="en-US" sz="24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39470" y="2014855"/>
            <a:ext cx="9596755" cy="1579245"/>
          </a:xfrm>
          <a:prstGeom prst="rect">
            <a:avLst/>
          </a:prstGeom>
          <a:noFill/>
        </p:spPr>
        <p:txBody>
          <a:bodyPr wrap="square" rtlCol="0">
            <a:noAutofit/>
          </a:bodyPr>
          <a:p>
            <a:pPr indent="0" fontAlgn="auto">
              <a:lnSpc>
                <a:spcPts val="2900"/>
              </a:lnSpc>
            </a:pPr>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[辽宁2023·14,3分]晶体结构的缺陷美与对称美同样受关注。某富锂超离子导体的晶胞是立方体(图甲),进行镁离子取代及卤素共掺杂后,可获得高性能固体电解质材料(图乙)。下列说法错误的是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10" name="image598.jpeg"/>
          <p:cNvPicPr>
            <a:picLocks noChangeAspect="1"/>
          </p:cNvPicPr>
          <p:nvPr>
            <p:custDataLst>
              <p:tags r:id="rId1"/>
            </p:custDataLst>
          </p:nvPr>
        </p:nvPicPr>
        <p:blipFill>
          <a:blip r:embed="rId2"/>
          <a:stretch>
            <a:fillRect/>
          </a:stretch>
        </p:blipFill>
        <p:spPr>
          <a:xfrm>
            <a:off x="4779010" y="3167380"/>
            <a:ext cx="3647440" cy="1021080"/>
          </a:xfrm>
          <a:prstGeom prst="rect">
            <a:avLst/>
          </a:prstGeom>
        </p:spPr>
      </p:pic>
      <p:sp>
        <p:nvSpPr>
          <p:cNvPr id="5" name="文本框 4"/>
          <p:cNvSpPr txBox="1"/>
          <p:nvPr/>
        </p:nvSpPr>
        <p:spPr>
          <a:xfrm>
            <a:off x="4672330" y="4328795"/>
            <a:ext cx="4064000" cy="368300"/>
          </a:xfrm>
          <a:prstGeom prst="rect">
            <a:avLst/>
          </a:prstGeom>
          <a:noFill/>
        </p:spPr>
        <p:txBody>
          <a:bodyPr wrap="square" rtlCol="0">
            <a:spAutoFit/>
          </a:bodyPr>
          <a:p>
            <a:r>
              <a:rPr lang="en-US" altLang="zh-CN"/>
              <a:t>          </a:t>
            </a:r>
            <a:r>
              <a:rPr lang="zh-CN" altLang="en-US"/>
              <a:t>甲</a:t>
            </a:r>
            <a:r>
              <a:rPr lang="en-US" altLang="zh-CN"/>
              <a:t>                         </a:t>
            </a:r>
            <a:r>
              <a:rPr lang="zh-CN" altLang="en-US"/>
              <a:t>乙</a:t>
            </a:r>
            <a:endParaRPr lang="zh-CN" altLang="en-US"/>
          </a:p>
        </p:txBody>
      </p:sp>
      <p:sp>
        <p:nvSpPr>
          <p:cNvPr id="6" name="文本框 5"/>
          <p:cNvSpPr txBox="1"/>
          <p:nvPr/>
        </p:nvSpPr>
        <p:spPr>
          <a:xfrm>
            <a:off x="839470" y="4201160"/>
            <a:ext cx="5880100" cy="132207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A.图甲晶体密度为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B.图甲中O原子的配位数为6</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C.图乙表示的化学式为LiMg</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Br</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1-x</a:t>
            </a:r>
            <a:endPar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D.Mg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取代产生的空位有利于Li+传导</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QQ截图20240124212647"/>
          <p:cNvPicPr>
            <a:picLocks noChangeAspect="1"/>
          </p:cNvPicPr>
          <p:nvPr/>
        </p:nvPicPr>
        <p:blipFill>
          <a:blip r:embed="rId3"/>
          <a:stretch>
            <a:fillRect/>
          </a:stretch>
        </p:blipFill>
        <p:spPr>
          <a:xfrm>
            <a:off x="2926715" y="4092575"/>
            <a:ext cx="1745615" cy="450850"/>
          </a:xfrm>
          <a:prstGeom prst="rect">
            <a:avLst/>
          </a:prstGeom>
        </p:spPr>
      </p:pic>
      <p:sp>
        <p:nvSpPr>
          <p:cNvPr id="8" name="文本框 7"/>
          <p:cNvSpPr txBox="1"/>
          <p:nvPr/>
        </p:nvSpPr>
        <p:spPr>
          <a:xfrm>
            <a:off x="3790950" y="2792730"/>
            <a:ext cx="488315"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C</a:t>
            </a:r>
            <a:endParaRPr lang="en-US" altLang="zh-CN" sz="2800" b="1">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9716770" y="47053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P118</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55640" y="2005330"/>
            <a:ext cx="5519420" cy="3695065"/>
          </a:xfrm>
          <a:prstGeom prst="rect">
            <a:avLst/>
          </a:prstGeom>
          <a:noFill/>
        </p:spPr>
        <p:txBody>
          <a:bodyPr wrap="square" rtlCol="0">
            <a:noAutofit/>
          </a:bodyPr>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1380" y="101282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同位素的性质与转化</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81380" y="2011045"/>
            <a:ext cx="10393680" cy="101473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注意:氢的核素通常用特殊符号来表示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(氕)可用H表示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(氘)可用D表示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氚)可用T表示,H、D、T不可标注质量数和质子数。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同一元素对应的不同核素的化学性质几乎完全相同,物理性质存在差异。</a:t>
            </a:r>
            <a:endPar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I)~2756[T7{JJ`74_$O%R}C"/>
          <p:cNvPicPr>
            <a:picLocks noChangeAspect="1"/>
          </p:cNvPicPr>
          <p:nvPr>
            <p:custDataLst>
              <p:tags r:id="rId1"/>
            </p:custDataLst>
          </p:nvPr>
        </p:nvPicPr>
        <p:blipFill>
          <a:blip r:embed="rId2"/>
          <a:stretch>
            <a:fillRect/>
          </a:stretch>
        </p:blipFill>
        <p:spPr>
          <a:xfrm>
            <a:off x="5141595" y="2135505"/>
            <a:ext cx="241300" cy="358140"/>
          </a:xfrm>
          <a:prstGeom prst="rect">
            <a:avLst/>
          </a:prstGeom>
        </p:spPr>
      </p:pic>
      <p:pic>
        <p:nvPicPr>
          <p:cNvPr id="7" name="图片 6" descr="(IAAY]LX1Q$0@_B4`M11HNY"/>
          <p:cNvPicPr>
            <a:picLocks noChangeAspect="1"/>
          </p:cNvPicPr>
          <p:nvPr>
            <p:custDataLst>
              <p:tags r:id="rId3"/>
            </p:custDataLst>
          </p:nvPr>
        </p:nvPicPr>
        <p:blipFill>
          <a:blip r:embed="rId4"/>
          <a:stretch>
            <a:fillRect/>
          </a:stretch>
        </p:blipFill>
        <p:spPr>
          <a:xfrm>
            <a:off x="7026275" y="2135505"/>
            <a:ext cx="226695" cy="403225"/>
          </a:xfrm>
          <a:prstGeom prst="rect">
            <a:avLst/>
          </a:prstGeom>
        </p:spPr>
      </p:pic>
      <p:pic>
        <p:nvPicPr>
          <p:cNvPr id="8" name="图片 7" descr="KUYB8@_AD19Z4[XS$6}A4Y0"/>
          <p:cNvPicPr>
            <a:picLocks noChangeAspect="1"/>
          </p:cNvPicPr>
          <p:nvPr>
            <p:custDataLst>
              <p:tags r:id="rId5"/>
            </p:custDataLst>
          </p:nvPr>
        </p:nvPicPr>
        <p:blipFill>
          <a:blip r:embed="rId6"/>
          <a:stretch>
            <a:fillRect/>
          </a:stretch>
        </p:blipFill>
        <p:spPr>
          <a:xfrm>
            <a:off x="8896350" y="2150745"/>
            <a:ext cx="262255" cy="387985"/>
          </a:xfrm>
          <a:prstGeom prst="rect">
            <a:avLst/>
          </a:prstGeom>
        </p:spPr>
      </p:pic>
      <p:sp>
        <p:nvSpPr>
          <p:cNvPr id="9" name="文本框 8"/>
          <p:cNvSpPr txBox="1"/>
          <p:nvPr/>
        </p:nvSpPr>
        <p:spPr>
          <a:xfrm>
            <a:off x="805815" y="1612265"/>
            <a:ext cx="1007872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同一元素对应的不同核素在元素周期表中处于同一位置,使用同一元素符号表示。</a:t>
            </a:r>
            <a:endParaRPr lang="zh-CN" altLang="en-US" sz="2000"/>
          </a:p>
        </p:txBody>
      </p:sp>
      <p:sp>
        <p:nvSpPr>
          <p:cNvPr id="10" name="文本框 9"/>
          <p:cNvSpPr txBox="1"/>
          <p:nvPr/>
        </p:nvSpPr>
        <p:spPr>
          <a:xfrm>
            <a:off x="881380" y="3114675"/>
            <a:ext cx="9313545" cy="398780"/>
          </a:xfrm>
          <a:prstGeom prst="rect">
            <a:avLst/>
          </a:prstGeom>
          <a:noFill/>
        </p:spPr>
        <p:txBody>
          <a:bodyPr wrap="square" rtlCol="0">
            <a:spAutoFit/>
          </a:bodyPr>
          <a:p>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核素之间的转化,不属于化学变化。</a:t>
            </a:r>
            <a:endPar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881380" y="3563620"/>
            <a:ext cx="1009967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同一元素对应的不同核素可形成不同的单质分子。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881380" y="3962400"/>
            <a:ext cx="10099675"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如氢元素的三种核素形成的氢分子有六种:H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、HD、HT、DT,它们的物理性质(如密度)有所不同,但化学性质几乎完全相同。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881380" y="4669155"/>
            <a:ext cx="996188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不同元素对应的核素可形成不同的共价化合物分子。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881380" y="5067935"/>
            <a:ext cx="10318750" cy="101473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如水分子有H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O(水)、D</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O(重水)、T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O(超重水)等。H、D、T与</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17</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O可形成6×3=18种水分子,它们的相对分子质量不一定相同,物理性质(如密度)有所不同,但化学性质几乎完全相同</a:t>
            </a:r>
            <a:r>
              <a:rPr lang="zh-CN" altLang="en-US"/>
              <a:t>。</a:t>
            </a:r>
            <a:endParaRPr lang="zh-CN" altLang="en-US"/>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5040" y="105473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晶胞结构的相关计算</a:t>
            </a:r>
            <a:endParaRPr lang="zh-CN" altLang="en-US" sz="2400"/>
          </a:p>
        </p:txBody>
      </p:sp>
      <p:pic>
        <p:nvPicPr>
          <p:cNvPr id="4" name="图片 3" descr="QQ截图20240124213004"/>
          <p:cNvPicPr>
            <a:picLocks noChangeAspect="1"/>
          </p:cNvPicPr>
          <p:nvPr/>
        </p:nvPicPr>
        <p:blipFill>
          <a:blip r:embed="rId1"/>
          <a:stretch>
            <a:fillRect/>
          </a:stretch>
        </p:blipFill>
        <p:spPr>
          <a:xfrm>
            <a:off x="560070" y="2026285"/>
            <a:ext cx="10759440" cy="3028315"/>
          </a:xfrm>
          <a:prstGeom prst="rect">
            <a:avLst/>
          </a:prstGeo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 name="弧形 1"/>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3" name="弧形 2"/>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8</a:t>
              </a:r>
              <a:endParaRPr lang="en-US" altLang="zh-CN" sz="4800" dirty="0">
                <a:latin typeface="+mj-lt"/>
                <a:ea typeface="黑体" panose="02010609060101010101" charset="-122"/>
                <a:cs typeface="+mj-lt"/>
              </a:endParaRPr>
            </a:p>
          </p:txBody>
        </p:sp>
      </p:grpSp>
      <p:sp>
        <p:nvSpPr>
          <p:cNvPr id="4" name="文本框 3"/>
          <p:cNvSpPr txBox="1"/>
          <p:nvPr/>
        </p:nvSpPr>
        <p:spPr>
          <a:xfrm>
            <a:off x="3834130" y="2836545"/>
            <a:ext cx="6621780" cy="1687195"/>
          </a:xfrm>
          <a:prstGeom prst="rect">
            <a:avLst/>
          </a:prstGeom>
          <a:noFill/>
        </p:spPr>
        <p:txBody>
          <a:bodyPr wrap="square" rtlCol="0">
            <a:noAutofit/>
          </a:bodyPr>
          <a:p>
            <a:pPr algn="ctr" defTabSz="1219200">
              <a:lnSpc>
                <a:spcPct val="100000"/>
              </a:lnSpc>
              <a:spcBef>
                <a:spcPct val="0"/>
              </a:spcBef>
              <a:buFont typeface="思源宋体 CN Heavy" panose="02020900000000000000" pitchFamily="18" charset="-122"/>
              <a:buNone/>
              <a:defRPr/>
            </a:pPr>
            <a:r>
              <a:rPr 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专题</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endParaRPr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晶胞结构的多维度分析</a:t>
            </a:r>
            <a:endParaRPr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1720" y="1490345"/>
            <a:ext cx="9012555" cy="3865880"/>
          </a:xfrm>
          <a:prstGeom prst="rect">
            <a:avLst/>
          </a:prstGeom>
          <a:noFill/>
        </p:spPr>
        <p:txBody>
          <a:bodyPr wrap="square" rtlCol="0">
            <a:noAutofit/>
          </a:bodyPr>
          <a:p>
            <a:pPr indent="0" fontAlgn="auto">
              <a:lnSpc>
                <a:spcPts val="29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晶胞在高考中作为晶体结构与性质考查的主要载体,其中原子分数坐标判断、晶胞投影图分析、晶胞相关计算等难点是主要考查点。突破此类问题需要建立空间思维和熟悉此类问题的常规考法。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2155" y="959485"/>
            <a:ext cx="4159885" cy="49657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原子分数坐标的判断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t>　　　　　　　　　　　　　　　　</a:t>
            </a:r>
            <a:endParaRPr lang="zh-CN" altLang="en-US"/>
          </a:p>
        </p:txBody>
      </p:sp>
      <p:sp>
        <p:nvSpPr>
          <p:cNvPr id="3" name="文本框 2"/>
          <p:cNvSpPr txBox="1"/>
          <p:nvPr/>
        </p:nvSpPr>
        <p:spPr>
          <a:xfrm>
            <a:off x="828040" y="156464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定义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32155" y="2025015"/>
            <a:ext cx="10073640" cy="857885"/>
          </a:xfrm>
          <a:prstGeom prst="rect">
            <a:avLst/>
          </a:prstGeom>
          <a:noFill/>
        </p:spPr>
        <p:txBody>
          <a:bodyPr wrap="square" rtlCol="0">
            <a:noAutofit/>
          </a:bodyPr>
          <a:p>
            <a:pPr indent="0" fontAlgn="auto">
              <a:lnSpc>
                <a:spcPts val="28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原子分数坐标是以晶胞参数为单位长度建立的坐标系,用(x,y,z)表示晶胞中原子的分布。无论晶胞棱长是否相同,都看作1。</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28040" y="288290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原子分数坐标的确立方法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732155" y="3343275"/>
            <a:ext cx="9265920" cy="229362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(1)投影法:任取晶胞内一点投影到三条坐标轴上即可得x、y、z。</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(2)截距法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①以晶胞的一个顶点为O点,建立空间直角坐标系O-xyz;</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②经过晶胞中某原子作出三个分别平行于平面xOy、平面xOz、平面yOz的平面;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③计算所作的三个平面在三条坐标轴上的截距占晶胞边长的分数,即可得该原子的分数坐标。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(3)对称法:若题中给出某些特殊点的原子分数坐标,而目标原子与其处于对称位置,可通过平移、位置变换等方法,利用已知原子的分数坐标快速求出目标原子的分数坐标。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1995" y="1097915"/>
            <a:ext cx="4053205" cy="47498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原子分数坐标的判断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t>　　　　　　　　　　　　　　　　</a:t>
            </a:r>
            <a:endParaRPr lang="zh-CN" altLang="en-US"/>
          </a:p>
        </p:txBody>
      </p:sp>
      <p:sp>
        <p:nvSpPr>
          <p:cNvPr id="3" name="文本框 2"/>
          <p:cNvSpPr txBox="1"/>
          <p:nvPr/>
        </p:nvSpPr>
        <p:spPr>
          <a:xfrm>
            <a:off x="711200" y="173418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21995" y="2194560"/>
            <a:ext cx="10085070" cy="47117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[河北2022·17节选]下图是CZTS四元半导体化合物的四方晶胞。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17" name="image605.jpeg"/>
          <p:cNvPicPr>
            <a:picLocks noChangeAspect="1"/>
          </p:cNvPicPr>
          <p:nvPr>
            <p:custDataLst>
              <p:tags r:id="rId1"/>
            </p:custDataLst>
          </p:nvPr>
        </p:nvPicPr>
        <p:blipFill>
          <a:blip r:embed="rId2"/>
          <a:stretch>
            <a:fillRect/>
          </a:stretch>
        </p:blipFill>
        <p:spPr>
          <a:xfrm>
            <a:off x="9949180" y="1766570"/>
            <a:ext cx="1151890" cy="1295400"/>
          </a:xfrm>
          <a:prstGeom prst="rect">
            <a:avLst/>
          </a:prstGeom>
        </p:spPr>
      </p:pic>
      <p:sp>
        <p:nvSpPr>
          <p:cNvPr id="6" name="文本框 5"/>
          <p:cNvSpPr txBox="1"/>
          <p:nvPr/>
        </p:nvSpPr>
        <p:spPr>
          <a:xfrm>
            <a:off x="859790" y="3061970"/>
            <a:ext cx="10085070" cy="255968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(1)该物质的化学式为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(2)以晶胞参数为单位长度建立的坐标系可以表示晶胞中各原子的位置,称作原子分数坐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标为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,例如图中A原子的坐标为,则B原子的坐标为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QQ截图20240124213817"/>
          <p:cNvPicPr>
            <a:picLocks noChangeAspect="1"/>
          </p:cNvPicPr>
          <p:nvPr/>
        </p:nvPicPr>
        <p:blipFill>
          <a:blip r:embed="rId3"/>
          <a:stretch>
            <a:fillRect/>
          </a:stretch>
        </p:blipFill>
        <p:spPr>
          <a:xfrm>
            <a:off x="1490345" y="4109720"/>
            <a:ext cx="1076325" cy="676275"/>
          </a:xfrm>
          <a:prstGeom prst="rect">
            <a:avLst/>
          </a:prstGeom>
        </p:spPr>
      </p:pic>
      <p:sp>
        <p:nvSpPr>
          <p:cNvPr id="8" name="文本框 7"/>
          <p:cNvSpPr txBox="1"/>
          <p:nvPr/>
        </p:nvSpPr>
        <p:spPr>
          <a:xfrm>
            <a:off x="9578340" y="29019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P119</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440430" y="3157220"/>
            <a:ext cx="156019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ZnSnCu</a:t>
            </a:r>
            <a:r>
              <a:rPr lang="zh-CN" altLang="en-US" sz="2000" baseline="-25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S</a:t>
            </a:r>
            <a:r>
              <a:rPr lang="zh-CN" altLang="en-US" sz="2000" baseline="-25000">
                <a:latin typeface="微软雅黑" panose="020B0503020204020204" pitchFamily="34" charset="-122"/>
                <a:ea typeface="微软雅黑" panose="020B0503020204020204" pitchFamily="34" charset="-122"/>
              </a:rPr>
              <a:t>4</a:t>
            </a:r>
            <a:endParaRPr lang="zh-CN" altLang="en-US" sz="2000" baseline="-25000">
              <a:latin typeface="微软雅黑" panose="020B0503020204020204" pitchFamily="34" charset="-122"/>
              <a:ea typeface="微软雅黑" panose="020B0503020204020204" pitchFamily="34" charset="-122"/>
            </a:endParaRPr>
          </a:p>
        </p:txBody>
      </p:sp>
      <p:pic>
        <p:nvPicPr>
          <p:cNvPr id="10" name="图片 9" descr="QQ截图20240124231712"/>
          <p:cNvPicPr>
            <a:picLocks noChangeAspect="1"/>
          </p:cNvPicPr>
          <p:nvPr/>
        </p:nvPicPr>
        <p:blipFill>
          <a:blip r:embed="rId4"/>
          <a:stretch>
            <a:fillRect/>
          </a:stretch>
        </p:blipFill>
        <p:spPr>
          <a:xfrm>
            <a:off x="7476490" y="4109720"/>
            <a:ext cx="926465" cy="5676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720" y="1183005"/>
            <a:ext cx="4021455" cy="48577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原子分数坐标的判断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a:t>　　</a:t>
            </a:r>
            <a:endParaRPr lang="zh-CN" altLang="en-US"/>
          </a:p>
        </p:txBody>
      </p:sp>
      <p:pic>
        <p:nvPicPr>
          <p:cNvPr id="3" name="图片 2" descr="QQ截图20240124213927"/>
          <p:cNvPicPr>
            <a:picLocks noChangeAspect="1"/>
          </p:cNvPicPr>
          <p:nvPr/>
        </p:nvPicPr>
        <p:blipFill>
          <a:blip r:embed="rId1"/>
          <a:stretch>
            <a:fillRect/>
          </a:stretch>
        </p:blipFill>
        <p:spPr>
          <a:xfrm>
            <a:off x="633730" y="2025650"/>
            <a:ext cx="10923905" cy="211709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1075690"/>
            <a:ext cx="389382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晶胞投影图的分析</a:t>
            </a:r>
            <a:r>
              <a:rPr lang="zh-CN" altLang="en-US"/>
              <a:t>　</a:t>
            </a:r>
            <a:endParaRPr lang="zh-CN" altLang="en-US"/>
          </a:p>
        </p:txBody>
      </p:sp>
      <p:pic>
        <p:nvPicPr>
          <p:cNvPr id="619" name="image607.jpeg"/>
          <p:cNvPicPr>
            <a:picLocks noChangeAspect="1"/>
          </p:cNvPicPr>
          <p:nvPr>
            <p:custDataLst>
              <p:tags r:id="rId1"/>
            </p:custDataLst>
          </p:nvPr>
        </p:nvPicPr>
        <p:blipFill>
          <a:blip r:embed="rId2"/>
          <a:stretch>
            <a:fillRect/>
          </a:stretch>
        </p:blipFill>
        <p:spPr>
          <a:xfrm>
            <a:off x="5013960" y="1075690"/>
            <a:ext cx="808355" cy="461645"/>
          </a:xfrm>
          <a:prstGeom prst="rect">
            <a:avLst/>
          </a:prstGeom>
        </p:spPr>
      </p:pic>
      <p:sp>
        <p:nvSpPr>
          <p:cNvPr id="5" name="文本框 4"/>
          <p:cNvSpPr txBox="1"/>
          <p:nvPr/>
        </p:nvSpPr>
        <p:spPr>
          <a:xfrm>
            <a:off x="912495" y="166052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沿坐标轴方向投影: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061085" y="2329180"/>
            <a:ext cx="4064000" cy="315341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体心立方堆积的投影图: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面心立方堆积的投影图: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金刚石晶胞的投影图: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21" name="image609.jpeg"/>
          <p:cNvPicPr>
            <a:picLocks noChangeAspect="1"/>
          </p:cNvPicPr>
          <p:nvPr>
            <p:custDataLst>
              <p:tags r:id="rId3"/>
            </p:custDataLst>
          </p:nvPr>
        </p:nvPicPr>
        <p:blipFill>
          <a:blip r:embed="rId4"/>
          <a:stretch>
            <a:fillRect/>
          </a:stretch>
        </p:blipFill>
        <p:spPr>
          <a:xfrm>
            <a:off x="4229735" y="2059305"/>
            <a:ext cx="3368675" cy="1188720"/>
          </a:xfrm>
          <a:prstGeom prst="rect">
            <a:avLst/>
          </a:prstGeom>
        </p:spPr>
      </p:pic>
      <p:pic>
        <p:nvPicPr>
          <p:cNvPr id="622" name="image610.jpeg"/>
          <p:cNvPicPr>
            <a:picLocks noChangeAspect="1"/>
          </p:cNvPicPr>
          <p:nvPr>
            <p:custDataLst>
              <p:tags r:id="rId5"/>
            </p:custDataLst>
          </p:nvPr>
        </p:nvPicPr>
        <p:blipFill>
          <a:blip r:embed="rId6"/>
          <a:stretch>
            <a:fillRect/>
          </a:stretch>
        </p:blipFill>
        <p:spPr>
          <a:xfrm>
            <a:off x="4229735" y="3546475"/>
            <a:ext cx="3347720" cy="1153795"/>
          </a:xfrm>
          <a:prstGeom prst="rect">
            <a:avLst/>
          </a:prstGeom>
        </p:spPr>
      </p:pic>
      <p:pic>
        <p:nvPicPr>
          <p:cNvPr id="8" name="图片 7" descr="QQ截图20240124214229"/>
          <p:cNvPicPr>
            <a:picLocks noChangeAspect="1"/>
          </p:cNvPicPr>
          <p:nvPr/>
        </p:nvPicPr>
        <p:blipFill>
          <a:blip r:embed="rId7"/>
          <a:stretch>
            <a:fillRect/>
          </a:stretch>
        </p:blipFill>
        <p:spPr>
          <a:xfrm>
            <a:off x="3818255" y="4852670"/>
            <a:ext cx="3949065" cy="1390650"/>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7085" y="1085850"/>
            <a:ext cx="375666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晶胞投影图的分析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19" name="image607.jpeg"/>
          <p:cNvPicPr>
            <a:picLocks noChangeAspect="1"/>
          </p:cNvPicPr>
          <p:nvPr>
            <p:custDataLst>
              <p:tags r:id="rId1"/>
            </p:custDataLst>
          </p:nvPr>
        </p:nvPicPr>
        <p:blipFill>
          <a:blip r:embed="rId2"/>
          <a:stretch>
            <a:fillRect/>
          </a:stretch>
        </p:blipFill>
        <p:spPr>
          <a:xfrm>
            <a:off x="4695190" y="1112520"/>
            <a:ext cx="808355" cy="461645"/>
          </a:xfrm>
          <a:prstGeom prst="rect">
            <a:avLst/>
          </a:prstGeom>
        </p:spPr>
      </p:pic>
      <p:sp>
        <p:nvSpPr>
          <p:cNvPr id="3" name="文本框 2"/>
          <p:cNvSpPr txBox="1"/>
          <p:nvPr/>
        </p:nvSpPr>
        <p:spPr>
          <a:xfrm>
            <a:off x="880745" y="171259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沿体对角线方向的投影图: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34085" y="2212340"/>
            <a:ext cx="4064000" cy="11525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观察方法:将晶胞旋转,观察投影图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体心立方堆积的投影图: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26" name="image614.jpeg"/>
          <p:cNvPicPr>
            <a:picLocks noChangeAspect="1"/>
          </p:cNvPicPr>
          <p:nvPr>
            <p:custDataLst>
              <p:tags r:id="rId3"/>
            </p:custDataLst>
          </p:nvPr>
        </p:nvPicPr>
        <p:blipFill>
          <a:blip r:embed="rId4"/>
          <a:stretch>
            <a:fillRect/>
          </a:stretch>
        </p:blipFill>
        <p:spPr>
          <a:xfrm>
            <a:off x="4944745" y="2366645"/>
            <a:ext cx="3535680" cy="810895"/>
          </a:xfrm>
          <a:prstGeom prst="rect">
            <a:avLst/>
          </a:prstGeom>
        </p:spPr>
      </p:pic>
      <p:pic>
        <p:nvPicPr>
          <p:cNvPr id="627" name="image615.jpeg"/>
          <p:cNvPicPr>
            <a:picLocks noChangeAspect="1"/>
          </p:cNvPicPr>
          <p:nvPr>
            <p:custDataLst>
              <p:tags r:id="rId5"/>
            </p:custDataLst>
          </p:nvPr>
        </p:nvPicPr>
        <p:blipFill>
          <a:blip r:embed="rId6"/>
          <a:stretch>
            <a:fillRect/>
          </a:stretch>
        </p:blipFill>
        <p:spPr>
          <a:xfrm>
            <a:off x="4944745" y="3562350"/>
            <a:ext cx="2781300" cy="1017270"/>
          </a:xfrm>
          <a:prstGeom prst="rect">
            <a:avLst/>
          </a:prstGeom>
        </p:spPr>
      </p:pic>
      <p:sp>
        <p:nvSpPr>
          <p:cNvPr id="6" name="文本框 5"/>
          <p:cNvSpPr txBox="1"/>
          <p:nvPr/>
        </p:nvSpPr>
        <p:spPr>
          <a:xfrm>
            <a:off x="880745" y="4878070"/>
            <a:ext cx="8298815" cy="98298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特点:体心与观察方向的体对角线两个顶点重合于六边形的中心。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8200" y="1086485"/>
            <a:ext cx="380428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晶胞投影图的分析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19" name="image607.jpeg"/>
          <p:cNvPicPr>
            <a:picLocks noChangeAspect="1"/>
          </p:cNvPicPr>
          <p:nvPr>
            <p:custDataLst>
              <p:tags r:id="rId1"/>
            </p:custDataLst>
          </p:nvPr>
        </p:nvPicPr>
        <p:blipFill>
          <a:blip r:embed="rId2"/>
          <a:stretch>
            <a:fillRect/>
          </a:stretch>
        </p:blipFill>
        <p:spPr>
          <a:xfrm>
            <a:off x="4642485" y="1086485"/>
            <a:ext cx="808355" cy="461645"/>
          </a:xfrm>
          <a:prstGeom prst="rect">
            <a:avLst/>
          </a:prstGeom>
        </p:spPr>
      </p:pic>
      <p:sp>
        <p:nvSpPr>
          <p:cNvPr id="3" name="文本框 2"/>
          <p:cNvSpPr txBox="1"/>
          <p:nvPr/>
        </p:nvSpPr>
        <p:spPr>
          <a:xfrm>
            <a:off x="986790" y="1819275"/>
            <a:ext cx="9279255" cy="389064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面心立方堆积的投影图: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特点:观察方向的体对角线两个顶点重合于六边形的中心。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金刚石晶胞的投影图: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特点:体内的四个原子分别位于六边形的中心、小六边形不相邻的三个位置。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28" name="image616.jpeg"/>
          <p:cNvPicPr>
            <a:picLocks noChangeAspect="1"/>
          </p:cNvPicPr>
          <p:nvPr>
            <p:custDataLst>
              <p:tags r:id="rId3"/>
            </p:custDataLst>
          </p:nvPr>
        </p:nvPicPr>
        <p:blipFill>
          <a:blip r:embed="rId4"/>
          <a:stretch>
            <a:fillRect/>
          </a:stretch>
        </p:blipFill>
        <p:spPr>
          <a:xfrm>
            <a:off x="3903345" y="1948815"/>
            <a:ext cx="3189605" cy="1112520"/>
          </a:xfrm>
          <a:prstGeom prst="rect">
            <a:avLst/>
          </a:prstGeom>
        </p:spPr>
      </p:pic>
      <p:pic>
        <p:nvPicPr>
          <p:cNvPr id="4" name="图片 3" descr="QQ截图20240124214935"/>
          <p:cNvPicPr>
            <a:picLocks noChangeAspect="1"/>
          </p:cNvPicPr>
          <p:nvPr/>
        </p:nvPicPr>
        <p:blipFill>
          <a:blip r:embed="rId5"/>
          <a:stretch>
            <a:fillRect/>
          </a:stretch>
        </p:blipFill>
        <p:spPr>
          <a:xfrm>
            <a:off x="3903345" y="3865880"/>
            <a:ext cx="4067175" cy="1609725"/>
          </a:xfrm>
          <a:prstGeom prst="rect">
            <a:avLst/>
          </a:prstGeom>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1880" y="1097280"/>
            <a:ext cx="384175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晶胞投影图的分析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27405" y="2319020"/>
            <a:ext cx="9893935" cy="6838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[河北2021·17节选]分别用○、●表示H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和K</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,KH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晶体的四方晶胞如图甲所示,图乙、图丙分别显示的是H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、K</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在晶胞xz面、yz面上的位置: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71880" y="177736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r>
              <a:rPr lang="zh-CN" altLang="en-US"/>
              <a:t> </a:t>
            </a:r>
            <a:endParaRPr lang="zh-CN" altLang="en-US"/>
          </a:p>
        </p:txBody>
      </p:sp>
      <p:pic>
        <p:nvPicPr>
          <p:cNvPr id="619" name="image607.jpeg"/>
          <p:cNvPicPr>
            <a:picLocks noChangeAspect="1"/>
          </p:cNvPicPr>
          <p:nvPr>
            <p:custDataLst>
              <p:tags r:id="rId1"/>
            </p:custDataLst>
          </p:nvPr>
        </p:nvPicPr>
        <p:blipFill>
          <a:blip r:embed="rId2"/>
          <a:stretch>
            <a:fillRect/>
          </a:stretch>
        </p:blipFill>
        <p:spPr>
          <a:xfrm>
            <a:off x="5013960" y="1075690"/>
            <a:ext cx="808355" cy="461645"/>
          </a:xfrm>
          <a:prstGeom prst="rect">
            <a:avLst/>
          </a:prstGeom>
        </p:spPr>
      </p:pic>
      <p:pic>
        <p:nvPicPr>
          <p:cNvPr id="5" name="图片 4" descr="QQ截图20240124215206"/>
          <p:cNvPicPr>
            <a:picLocks noChangeAspect="1"/>
          </p:cNvPicPr>
          <p:nvPr/>
        </p:nvPicPr>
        <p:blipFill>
          <a:blip r:embed="rId3"/>
          <a:stretch>
            <a:fillRect/>
          </a:stretch>
        </p:blipFill>
        <p:spPr>
          <a:xfrm>
            <a:off x="5573395" y="2319020"/>
            <a:ext cx="418465" cy="341630"/>
          </a:xfrm>
          <a:prstGeom prst="rect">
            <a:avLst/>
          </a:prstGeom>
        </p:spPr>
      </p:pic>
      <p:pic>
        <p:nvPicPr>
          <p:cNvPr id="6" name="图片 5" descr="QQ截图20240124215206"/>
          <p:cNvPicPr>
            <a:picLocks noChangeAspect="1"/>
          </p:cNvPicPr>
          <p:nvPr>
            <p:custDataLst>
              <p:tags r:id="rId4"/>
            </p:custDataLst>
          </p:nvPr>
        </p:nvPicPr>
        <p:blipFill>
          <a:blip r:embed="rId3"/>
          <a:stretch>
            <a:fillRect/>
          </a:stretch>
        </p:blipFill>
        <p:spPr>
          <a:xfrm>
            <a:off x="4425950" y="2660650"/>
            <a:ext cx="418465" cy="341630"/>
          </a:xfrm>
          <a:prstGeom prst="rect">
            <a:avLst/>
          </a:prstGeom>
        </p:spPr>
      </p:pic>
      <p:pic>
        <p:nvPicPr>
          <p:cNvPr id="632" name="image620.jpeg"/>
          <p:cNvPicPr>
            <a:picLocks noChangeAspect="1"/>
          </p:cNvPicPr>
          <p:nvPr>
            <p:custDataLst>
              <p:tags r:id="rId5"/>
            </p:custDataLst>
          </p:nvPr>
        </p:nvPicPr>
        <p:blipFill>
          <a:blip r:embed="rId6"/>
          <a:stretch>
            <a:fillRect/>
          </a:stretch>
        </p:blipFill>
        <p:spPr>
          <a:xfrm>
            <a:off x="3460750" y="3124200"/>
            <a:ext cx="4643120" cy="1260475"/>
          </a:xfrm>
          <a:prstGeom prst="rect">
            <a:avLst/>
          </a:prstGeom>
        </p:spPr>
      </p:pic>
      <p:sp>
        <p:nvSpPr>
          <p:cNvPr id="7" name="文本框 6"/>
          <p:cNvSpPr txBox="1"/>
          <p:nvPr/>
        </p:nvSpPr>
        <p:spPr>
          <a:xfrm>
            <a:off x="615950" y="4505960"/>
            <a:ext cx="10708640" cy="155575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(1)若晶胞底边的边长均为a pm、高为c pm,阿伏加德罗常数的值为NA,晶体的密度为</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g·cm</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(写出表达式)。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9164320" y="35560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P120</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QQ截图20240124231855"/>
          <p:cNvPicPr>
            <a:picLocks noChangeAspect="1"/>
          </p:cNvPicPr>
          <p:nvPr/>
        </p:nvPicPr>
        <p:blipFill>
          <a:blip r:embed="rId7"/>
          <a:stretch>
            <a:fillRect/>
          </a:stretch>
        </p:blipFill>
        <p:spPr>
          <a:xfrm>
            <a:off x="10154285" y="4384675"/>
            <a:ext cx="1234440" cy="5168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84860" y="101219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同位素的性质与转化</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774700" y="1628140"/>
            <a:ext cx="4064000" cy="398780"/>
          </a:xfrm>
          <a:prstGeom prst="rect">
            <a:avLst/>
          </a:prstGeom>
          <a:noFill/>
        </p:spPr>
        <p:txBody>
          <a:bodyPr wrap="square" rtlCol="0">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784860" y="2181860"/>
            <a:ext cx="10446385" cy="348488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[山东2022·3,2分</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的半衰期很短,自然界中不能稳定存在。人工合成反应如下下列说法</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正确的是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A.X的中子数为2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B.X、Y互为同位素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可用作示踪原子研究化学反应历程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D.自然界不存在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分子是因其化学键不稳定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2732405" y="2212975"/>
            <a:ext cx="817880" cy="330835"/>
          </a:xfrm>
          <a:prstGeom prst="rect">
            <a:avLst/>
          </a:prstGeom>
        </p:spPr>
      </p:pic>
      <p:pic>
        <p:nvPicPr>
          <p:cNvPr id="14" name="图片 13" descr="UYJP_~}1Z09H5R{7AMFKNLN"/>
          <p:cNvPicPr>
            <a:picLocks noChangeAspect="1"/>
          </p:cNvPicPr>
          <p:nvPr>
            <p:custDataLst>
              <p:tags r:id="rId3"/>
            </p:custDataLst>
          </p:nvPr>
        </p:nvPicPr>
        <p:blipFill>
          <a:blip r:embed="rId4"/>
          <a:stretch>
            <a:fillRect/>
          </a:stretch>
        </p:blipFill>
        <p:spPr>
          <a:xfrm>
            <a:off x="855345" y="2543810"/>
            <a:ext cx="4572000" cy="381000"/>
          </a:xfrm>
          <a:prstGeom prst="rect">
            <a:avLst/>
          </a:prstGeom>
        </p:spPr>
      </p:pic>
      <p:pic>
        <p:nvPicPr>
          <p:cNvPr id="15" name="图片 14" descr="XF1SUUYQQC@YT[GC2)TWX~C"/>
          <p:cNvPicPr>
            <a:picLocks noChangeAspect="1"/>
          </p:cNvPicPr>
          <p:nvPr>
            <p:custDataLst>
              <p:tags r:id="rId5"/>
            </p:custDataLst>
          </p:nvPr>
        </p:nvPicPr>
        <p:blipFill>
          <a:blip r:embed="rId6"/>
          <a:stretch>
            <a:fillRect/>
          </a:stretch>
        </p:blipFill>
        <p:spPr>
          <a:xfrm>
            <a:off x="5534025" y="2543810"/>
            <a:ext cx="1123950" cy="342900"/>
          </a:xfrm>
          <a:prstGeom prst="rect">
            <a:avLst/>
          </a:prstGeom>
        </p:spPr>
      </p:pic>
      <p:pic>
        <p:nvPicPr>
          <p:cNvPr id="16" name="图片 15"/>
          <p:cNvPicPr>
            <a:picLocks noChangeAspect="1"/>
          </p:cNvPicPr>
          <p:nvPr>
            <p:custDataLst>
              <p:tags r:id="rId7"/>
            </p:custDataLst>
          </p:nvPr>
        </p:nvPicPr>
        <p:blipFill>
          <a:blip r:embed="rId2"/>
          <a:stretch>
            <a:fillRect/>
          </a:stretch>
        </p:blipFill>
        <p:spPr>
          <a:xfrm>
            <a:off x="1148715" y="3758565"/>
            <a:ext cx="817880" cy="330835"/>
          </a:xfrm>
          <a:prstGeom prst="rect">
            <a:avLst/>
          </a:prstGeom>
        </p:spPr>
      </p:pic>
      <p:pic>
        <p:nvPicPr>
          <p:cNvPr id="17" name="图片 16" descr="_Q}BN)IRZI[JG3RH6TSB{O1"/>
          <p:cNvPicPr>
            <a:picLocks noChangeAspect="1"/>
          </p:cNvPicPr>
          <p:nvPr>
            <p:custDataLst>
              <p:tags r:id="rId8"/>
            </p:custDataLst>
          </p:nvPr>
        </p:nvPicPr>
        <p:blipFill>
          <a:blip r:embed="rId9"/>
          <a:stretch>
            <a:fillRect/>
          </a:stretch>
        </p:blipFill>
        <p:spPr>
          <a:xfrm>
            <a:off x="2732405" y="4089400"/>
            <a:ext cx="944880" cy="334010"/>
          </a:xfrm>
          <a:prstGeom prst="rect">
            <a:avLst/>
          </a:prstGeom>
        </p:spPr>
      </p:pic>
      <p:sp>
        <p:nvSpPr>
          <p:cNvPr id="18" name="文本框 17"/>
          <p:cNvSpPr txBox="1"/>
          <p:nvPr/>
        </p:nvSpPr>
        <p:spPr>
          <a:xfrm>
            <a:off x="8686800" y="39624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P98</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303895" y="2464435"/>
            <a:ext cx="456565"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B</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9" name="image607.jpeg"/>
          <p:cNvPicPr>
            <a:picLocks noChangeAspect="1"/>
          </p:cNvPicPr>
          <p:nvPr>
            <p:custDataLst>
              <p:tags r:id="rId1"/>
            </p:custDataLst>
          </p:nvPr>
        </p:nvPicPr>
        <p:blipFill>
          <a:blip r:embed="rId2"/>
          <a:stretch>
            <a:fillRect/>
          </a:stretch>
        </p:blipFill>
        <p:spPr>
          <a:xfrm>
            <a:off x="5013960" y="1075690"/>
            <a:ext cx="808355" cy="461645"/>
          </a:xfrm>
          <a:prstGeom prst="rect">
            <a:avLst/>
          </a:prstGeom>
        </p:spPr>
      </p:pic>
      <p:sp>
        <p:nvSpPr>
          <p:cNvPr id="2" name="文本框 1"/>
          <p:cNvSpPr txBox="1"/>
          <p:nvPr/>
        </p:nvSpPr>
        <p:spPr>
          <a:xfrm>
            <a:off x="1114425" y="1075690"/>
            <a:ext cx="38989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晶胞投影图的分析</a:t>
            </a:r>
            <a:endParaRPr lang="zh-CN" altLang="en-US" sz="2400"/>
          </a:p>
        </p:txBody>
      </p:sp>
      <p:sp>
        <p:nvSpPr>
          <p:cNvPr id="3" name="文本框 2"/>
          <p:cNvSpPr txBox="1"/>
          <p:nvPr/>
        </p:nvSpPr>
        <p:spPr>
          <a:xfrm>
            <a:off x="1115060" y="1967865"/>
            <a:ext cx="8427720" cy="121793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(2)晶胞在x轴方向的投影图为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(填序号)。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33" name="image621.jpeg"/>
          <p:cNvPicPr>
            <a:picLocks noChangeAspect="1"/>
          </p:cNvPicPr>
          <p:nvPr>
            <p:custDataLst>
              <p:tags r:id="rId3"/>
            </p:custDataLst>
          </p:nvPr>
        </p:nvPicPr>
        <p:blipFill>
          <a:blip r:embed="rId4"/>
          <a:stretch>
            <a:fillRect/>
          </a:stretch>
        </p:blipFill>
        <p:spPr>
          <a:xfrm>
            <a:off x="2200275" y="2754630"/>
            <a:ext cx="4912360" cy="1210945"/>
          </a:xfrm>
          <a:prstGeom prst="rect">
            <a:avLst/>
          </a:prstGeom>
        </p:spPr>
      </p:pic>
      <p:sp>
        <p:nvSpPr>
          <p:cNvPr id="5" name="文本框 4"/>
          <p:cNvSpPr txBox="1"/>
          <p:nvPr/>
        </p:nvSpPr>
        <p:spPr>
          <a:xfrm>
            <a:off x="4608195" y="1957705"/>
            <a:ext cx="594995" cy="460375"/>
          </a:xfrm>
          <a:prstGeom prst="rect">
            <a:avLst/>
          </a:prstGeom>
          <a:noFill/>
        </p:spPr>
        <p:txBody>
          <a:bodyPr wrap="square" rtlCol="0">
            <a:spAutoFit/>
          </a:bodyPr>
          <a:p>
            <a:r>
              <a:rPr lang="en-US" altLang="zh-CN" sz="2400">
                <a:latin typeface="Times New Roman" panose="02020603050405020304" charset="0"/>
                <a:ea typeface="微软雅黑" panose="020B0503020204020204" pitchFamily="34" charset="-122"/>
                <a:cs typeface="Times New Roman" panose="02020603050405020304" charset="0"/>
              </a:rPr>
              <a:t>B</a:t>
            </a:r>
            <a:endParaRPr lang="en-US" altLang="zh-CN" sz="24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3450" y="1064895"/>
            <a:ext cx="467931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晶胞中多面体空隙的判断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61085" y="1830070"/>
            <a:ext cx="9935845" cy="159893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晶体结构中最常见的空隙是八面体空隙和四面体空隙。八面体空隙由6个原子围成,四面体空隙由4个原子围成。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35" name="image623.jpeg"/>
          <p:cNvPicPr>
            <a:picLocks noChangeAspect="1"/>
          </p:cNvPicPr>
          <p:nvPr>
            <p:custDataLst>
              <p:tags r:id="rId1"/>
            </p:custDataLst>
          </p:nvPr>
        </p:nvPicPr>
        <p:blipFill>
          <a:blip r:embed="rId2"/>
          <a:stretch>
            <a:fillRect/>
          </a:stretch>
        </p:blipFill>
        <p:spPr>
          <a:xfrm>
            <a:off x="2840990" y="3181350"/>
            <a:ext cx="1678940" cy="1749425"/>
          </a:xfrm>
          <a:prstGeom prst="rect">
            <a:avLst/>
          </a:prstGeom>
        </p:spPr>
      </p:pic>
      <p:pic>
        <p:nvPicPr>
          <p:cNvPr id="636" name="image624.jpeg"/>
          <p:cNvPicPr>
            <a:picLocks noChangeAspect="1"/>
          </p:cNvPicPr>
          <p:nvPr>
            <p:custDataLst>
              <p:tags r:id="rId3"/>
            </p:custDataLst>
          </p:nvPr>
        </p:nvPicPr>
        <p:blipFill>
          <a:blip r:embed="rId4"/>
          <a:stretch>
            <a:fillRect/>
          </a:stretch>
        </p:blipFill>
        <p:spPr>
          <a:xfrm>
            <a:off x="5083810" y="3181350"/>
            <a:ext cx="1727200" cy="1727200"/>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405" y="184086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真题例3</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26770" y="2300605"/>
            <a:ext cx="9788525" cy="86487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[辽宁2021·7,3分]单质硫和氢气在低温高压下可形成一种新型超导材料,其晶胞如图。下列说法错误的是(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38" name="image626.jpeg"/>
          <p:cNvPicPr>
            <a:picLocks noChangeAspect="1"/>
          </p:cNvPicPr>
          <p:nvPr>
            <p:custDataLst>
              <p:tags r:id="rId1"/>
            </p:custDataLst>
          </p:nvPr>
        </p:nvPicPr>
        <p:blipFill>
          <a:blip r:embed="rId2"/>
          <a:stretch>
            <a:fillRect/>
          </a:stretch>
        </p:blipFill>
        <p:spPr>
          <a:xfrm>
            <a:off x="5620385" y="3036570"/>
            <a:ext cx="1429385" cy="1765935"/>
          </a:xfrm>
          <a:prstGeom prst="rect">
            <a:avLst/>
          </a:prstGeom>
        </p:spPr>
      </p:pic>
      <p:sp>
        <p:nvSpPr>
          <p:cNvPr id="5" name="文本框 4"/>
          <p:cNvSpPr txBox="1"/>
          <p:nvPr/>
        </p:nvSpPr>
        <p:spPr>
          <a:xfrm>
            <a:off x="827405" y="1182370"/>
            <a:ext cx="465518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晶胞中多面体空隙的判断</a:t>
            </a:r>
            <a:endParaRPr lang="zh-CN" altLang="en-US" sz="2400"/>
          </a:p>
        </p:txBody>
      </p:sp>
      <p:sp>
        <p:nvSpPr>
          <p:cNvPr id="6" name="文本框 5"/>
          <p:cNvSpPr txBox="1"/>
          <p:nvPr/>
        </p:nvSpPr>
        <p:spPr>
          <a:xfrm>
            <a:off x="923290" y="4155440"/>
            <a:ext cx="4064000" cy="132207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A.S位于元素周期表p区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B.该物质的化学式为H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C.S位于H构成的八面体空隙中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D.该晶体属于分子晶体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3121660" y="2616200"/>
            <a:ext cx="456565"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D</a:t>
            </a:r>
            <a:endParaRPr lang="en-US" altLang="zh-CN" sz="2400" b="1">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9100820" y="44958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P120</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7565" y="2031365"/>
            <a:ext cx="9587230" cy="339407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【解析】基态S原子核外电子排布式为1s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,电子最后填入p能级,S位于p区,A正确;根据晶胞结构示意图可知,S原子位于晶胞的顶点和体心,则一个晶胞含有S原子的个数为8×</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+1=2,H原子位于晶胞的棱上和面心,则一个晶胞含有H原子的个数为12×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=6,则该物质的化学式为H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S,B正确;在题图晶胞中,可以看出S位于H构成的八面体空隙中,C正确;由晶胞结构图可知,该晶胞由原子构成,并无分子,则该物质不是分子晶体,D错误。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7565" y="1108075"/>
            <a:ext cx="477964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晶胞中多面体空隙的判断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descr="二分之一"/>
          <p:cNvPicPr>
            <a:picLocks noChangeAspect="1"/>
          </p:cNvPicPr>
          <p:nvPr/>
        </p:nvPicPr>
        <p:blipFill>
          <a:blip r:embed="rId1"/>
          <a:stretch>
            <a:fillRect/>
          </a:stretch>
        </p:blipFill>
        <p:spPr>
          <a:xfrm>
            <a:off x="2392680" y="3140075"/>
            <a:ext cx="168910" cy="451485"/>
          </a:xfrm>
          <a:prstGeom prst="rect">
            <a:avLst/>
          </a:prstGeom>
        </p:spPr>
      </p:pic>
      <p:pic>
        <p:nvPicPr>
          <p:cNvPr id="5" name="图片 4" descr="八分之一"/>
          <p:cNvPicPr>
            <a:picLocks noChangeAspect="1"/>
          </p:cNvPicPr>
          <p:nvPr/>
        </p:nvPicPr>
        <p:blipFill>
          <a:blip r:embed="rId2"/>
          <a:stretch>
            <a:fillRect/>
          </a:stretch>
        </p:blipFill>
        <p:spPr>
          <a:xfrm>
            <a:off x="2561590" y="2760345"/>
            <a:ext cx="198755" cy="433705"/>
          </a:xfrm>
          <a:prstGeom prst="rect">
            <a:avLst/>
          </a:prstGeom>
        </p:spPr>
      </p:pic>
      <p:pic>
        <p:nvPicPr>
          <p:cNvPr id="6" name="图片 5" descr="四分之一"/>
          <p:cNvPicPr>
            <a:picLocks noChangeAspect="1"/>
          </p:cNvPicPr>
          <p:nvPr/>
        </p:nvPicPr>
        <p:blipFill>
          <a:blip r:embed="rId3"/>
          <a:stretch>
            <a:fillRect/>
          </a:stretch>
        </p:blipFill>
        <p:spPr>
          <a:xfrm>
            <a:off x="1645285" y="3082290"/>
            <a:ext cx="241935" cy="509270"/>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3925" y="1118235"/>
            <a:ext cx="47961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考法4　晶胞缺陷与掺杂结构分析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50925" y="1819275"/>
            <a:ext cx="9692005" cy="418338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晶体缺陷</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概念:在实际的晶体中,由于晶体形成条件、原子的热运动及其他条件的影响,原子的排列不可能完全完整和规则,往往存在偏离了理想晶体结构的区域。这些与完整周期性点阵结构的偏离就是晶体中的缺陷,它破坏了晶体的对称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(2)点缺陷是最简单的晶格缺陷,常见的一种点缺陷为晶格位置上缺失正常应有的原子而产生空位,如图所示。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QQ截图20240124220504"/>
          <p:cNvPicPr>
            <a:picLocks noChangeAspect="1"/>
          </p:cNvPicPr>
          <p:nvPr/>
        </p:nvPicPr>
        <p:blipFill>
          <a:blip r:embed="rId1"/>
          <a:stretch>
            <a:fillRect/>
          </a:stretch>
        </p:blipFill>
        <p:spPr>
          <a:xfrm>
            <a:off x="2961005" y="4232910"/>
            <a:ext cx="5312410" cy="1524635"/>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9790" y="1097280"/>
            <a:ext cx="476567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晶胞缺陷与掺杂结构分析</a:t>
            </a:r>
            <a:endParaRPr lang="zh-CN" altLang="en-US" sz="2400"/>
          </a:p>
        </p:txBody>
      </p:sp>
      <p:sp>
        <p:nvSpPr>
          <p:cNvPr id="3" name="文本框 2"/>
          <p:cNvSpPr txBox="1"/>
          <p:nvPr/>
        </p:nvSpPr>
        <p:spPr>
          <a:xfrm>
            <a:off x="859790" y="1978660"/>
            <a:ext cx="9883140" cy="370014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(3)意义:晶体缺陷对晶体生长、晶体的力学性能、电磁性能、磁学性能和光学性能都有极大的影响。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应用:在半导体材料中引入缺陷可以制造二极管、太阳能电池等电子元器件;在光纤中引入缺陷可以改变其光传输性能;在金属氧化物催化剂中引入缺陷可以提高其活性位点的暴露度和电子传递性能,从而提高催化反应的效率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1129030"/>
            <a:ext cx="46945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晶胞缺陷与掺杂结构分析</a:t>
            </a:r>
            <a:endParaRPr lang="zh-CN" altLang="en-US" sz="2400"/>
          </a:p>
        </p:txBody>
      </p:sp>
      <p:sp>
        <p:nvSpPr>
          <p:cNvPr id="3" name="文本框 2"/>
          <p:cNvSpPr txBox="1"/>
          <p:nvPr/>
        </p:nvSpPr>
        <p:spPr>
          <a:xfrm>
            <a:off x="912495" y="1882775"/>
            <a:ext cx="9277985" cy="38588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晶体掺杂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(1)概念:晶体结构中某些质点被其他质点等效替换。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(2)影响:晶体缺陷或晶体掺杂都会使得晶体承受一定的晶格畸变,晶体能承受的晶格畸变有一定的限度,故掺杂也有一定的限度,称为最大掺杂量。超过最大值就会导致晶体结构崩塌。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QQ截图20240124220632"/>
          <p:cNvPicPr>
            <a:picLocks noChangeAspect="1"/>
          </p:cNvPicPr>
          <p:nvPr/>
        </p:nvPicPr>
        <p:blipFill>
          <a:blip r:embed="rId1"/>
          <a:stretch>
            <a:fillRect/>
          </a:stretch>
        </p:blipFill>
        <p:spPr>
          <a:xfrm>
            <a:off x="3244215" y="3806825"/>
            <a:ext cx="5353685" cy="1473835"/>
          </a:xfrm>
          <a:prstGeom prst="rect">
            <a:avLst/>
          </a:prstGeom>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950" y="1861185"/>
            <a:ext cx="10180955" cy="342646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晶胞缺陷和掺杂结构的化学式书写与计算问题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晶体缺陷或者晶体掺杂在高考中呈现的考查方式,主要为晶胞化学式的书写与计算问题,通常以未知数x、y等给出,要求根据所给晶胞的缺陷位置,求出其具体的数值。</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解题三部曲: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①写出掺杂前晶胞的不化简的化学式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②写出掺杂后晶胞的不化简的化学式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③对比题干,化简成所求的化简式,解出掺杂数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42950" y="1108075"/>
            <a:ext cx="470154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晶胞缺陷与掺杂结构分析</a:t>
            </a:r>
            <a:endParaRPr lang="zh-CN" altLang="en-US" sz="240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1360" y="1731010"/>
            <a:ext cx="1377315"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真题例4</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21995" y="2353945"/>
            <a:ext cx="10253980" cy="120840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[全国Ⅰ2020·35节选]LiFePO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的晶胞结构示意图如图甲所示。其中O围绕Fe和P分别形成正八面体和正四面体,它们通过共顶点、共棱形成空间链结构。每个晶胞中含有LiFePO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的单元数有</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个。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21360" y="1108075"/>
            <a:ext cx="476440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晶胞缺陷与掺杂结构分析</a:t>
            </a:r>
            <a:endParaRPr lang="zh-CN" altLang="en-US" sz="2400"/>
          </a:p>
        </p:txBody>
      </p:sp>
      <p:pic>
        <p:nvPicPr>
          <p:cNvPr id="648" name="image636.jpeg"/>
          <p:cNvPicPr>
            <a:picLocks noChangeAspect="1"/>
          </p:cNvPicPr>
          <p:nvPr>
            <p:custDataLst>
              <p:tags r:id="rId1"/>
            </p:custDataLst>
          </p:nvPr>
        </p:nvPicPr>
        <p:blipFill>
          <a:blip r:embed="rId2"/>
          <a:stretch>
            <a:fillRect/>
          </a:stretch>
        </p:blipFill>
        <p:spPr>
          <a:xfrm>
            <a:off x="3476625" y="3429000"/>
            <a:ext cx="3681730" cy="1209040"/>
          </a:xfrm>
          <a:prstGeom prst="rect">
            <a:avLst/>
          </a:prstGeom>
        </p:spPr>
      </p:pic>
      <p:sp>
        <p:nvSpPr>
          <p:cNvPr id="5" name="文本框 4"/>
          <p:cNvSpPr txBox="1"/>
          <p:nvPr/>
        </p:nvSpPr>
        <p:spPr>
          <a:xfrm>
            <a:off x="817880" y="4775835"/>
            <a:ext cx="10244455" cy="118364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电池充电时,LiFePO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脱出部分Li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,形成Li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1-x</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FePO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,结构示意图如图乙所示,则x=</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,n(Fe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015730" y="33274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P121</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741170" y="3146425"/>
            <a:ext cx="701040"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graphicFrame>
        <p:nvGraphicFramePr>
          <p:cNvPr id="8" name="对象 7">
            <a:hlinkClick r:id="" action="ppaction://ole?verb="/>
          </p:cNvPr>
          <p:cNvGraphicFramePr>
            <a:graphicFrameLocks noChangeAspect="1"/>
          </p:cNvGraphicFramePr>
          <p:nvPr/>
        </p:nvGraphicFramePr>
        <p:xfrm>
          <a:off x="6038850" y="3321050"/>
          <a:ext cx="114300" cy="215900"/>
        </p:xfrm>
        <a:graphic>
          <a:graphicData uri="http://schemas.openxmlformats.org/presentationml/2006/ole">
            <mc:AlternateContent xmlns:mc="http://schemas.openxmlformats.org/markup-compatibility/2006">
              <mc:Choice xmlns:v="urn:schemas-microsoft-com:vml" Requires="v">
                <p:oleObj spid="_x0000_s1025" name="" r:id="rId3" imgW="114300" imgH="215900" progId="Equation.KSEE3">
                  <p:embed/>
                </p:oleObj>
              </mc:Choice>
              <mc:Fallback>
                <p:oleObj name="" r:id="rId3" imgW="114300" imgH="215900" progId="Equation.KSEE3">
                  <p:embed/>
                  <p:pic>
                    <p:nvPicPr>
                      <p:cNvPr id="0" name="图片 1024"/>
                      <p:cNvPicPr/>
                      <p:nvPr/>
                    </p:nvPicPr>
                    <p:blipFill>
                      <a:blip r:embed="rId4"/>
                      <a:stretch>
                        <a:fillRect/>
                      </a:stretch>
                    </p:blipFill>
                    <p:spPr>
                      <a:xfrm>
                        <a:off x="6038850" y="3321050"/>
                        <a:ext cx="114300" cy="215900"/>
                      </a:xfrm>
                      <a:prstGeom prst="rect">
                        <a:avLst/>
                      </a:prstGeom>
                    </p:spPr>
                  </p:pic>
                </p:oleObj>
              </mc:Fallback>
            </mc:AlternateContent>
          </a:graphicData>
        </a:graphic>
      </p:graphicFrame>
      <p:pic>
        <p:nvPicPr>
          <p:cNvPr id="9" name="图片 8" descr="QQ截图20240124232132"/>
          <p:cNvPicPr>
            <a:picLocks noChangeAspect="1"/>
          </p:cNvPicPr>
          <p:nvPr/>
        </p:nvPicPr>
        <p:blipFill>
          <a:blip r:embed="rId5"/>
          <a:stretch>
            <a:fillRect/>
          </a:stretch>
        </p:blipFill>
        <p:spPr>
          <a:xfrm>
            <a:off x="9692005" y="4485640"/>
            <a:ext cx="390525" cy="647700"/>
          </a:xfrm>
          <a:prstGeom prst="rect">
            <a:avLst/>
          </a:prstGeom>
        </p:spPr>
      </p:pic>
      <p:sp>
        <p:nvSpPr>
          <p:cNvPr id="10" name="文本框 9"/>
          <p:cNvSpPr txBox="1"/>
          <p:nvPr/>
        </p:nvSpPr>
        <p:spPr>
          <a:xfrm>
            <a:off x="3333750" y="5121910"/>
            <a:ext cx="105156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13∶3</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00" y="3198495"/>
            <a:ext cx="6096000" cy="460375"/>
          </a:xfrm>
          <a:prstGeom prst="rect">
            <a:avLst/>
          </a:prstGeom>
          <a:noFill/>
        </p:spPr>
        <p:txBody>
          <a:bodyPr wrap="square" rtlCol="0" anchor="t">
            <a:spAutoFit/>
          </a:bodyPr>
          <a:p>
            <a:r>
              <a:rPr lang="zh-CN" altLang="en-US" sz="2400">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rPr>
              <a:t>考法4　晶胞缺陷与掺杂结构分析</a:t>
            </a:r>
            <a:endParaRPr lang="zh-CN" altLang="en-US" sz="2400">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59790" y="1214120"/>
            <a:ext cx="47326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晶胞缺陷与掺杂结构分析</a:t>
            </a:r>
            <a:endParaRPr lang="zh-CN" altLang="en-US" sz="2400"/>
          </a:p>
        </p:txBody>
      </p:sp>
      <p:pic>
        <p:nvPicPr>
          <p:cNvPr id="4" name="图片 3" descr="00000000000000000001"/>
          <p:cNvPicPr>
            <a:picLocks noChangeAspect="1"/>
          </p:cNvPicPr>
          <p:nvPr/>
        </p:nvPicPr>
        <p:blipFill>
          <a:blip r:embed="rId1"/>
          <a:stretch>
            <a:fillRect/>
          </a:stretch>
        </p:blipFill>
        <p:spPr>
          <a:xfrm>
            <a:off x="635635" y="2376170"/>
            <a:ext cx="10823575" cy="24866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7UR0AA9UT5MINPE$B~Q2IWT"/>
          <p:cNvPicPr>
            <a:picLocks noChangeAspect="1"/>
          </p:cNvPicPr>
          <p:nvPr>
            <p:custDataLst>
              <p:tags r:id="rId1"/>
            </p:custDataLst>
          </p:nvPr>
        </p:nvPicPr>
        <p:blipFill>
          <a:blip r:embed="rId2"/>
          <a:stretch>
            <a:fillRect/>
          </a:stretch>
        </p:blipFill>
        <p:spPr>
          <a:xfrm>
            <a:off x="925195" y="1864995"/>
            <a:ext cx="5838825" cy="3914775"/>
          </a:xfrm>
          <a:prstGeom prst="rect">
            <a:avLst/>
          </a:prstGeom>
        </p:spPr>
      </p:pic>
      <p:sp>
        <p:nvSpPr>
          <p:cNvPr id="8" name="文本框 7"/>
          <p:cNvSpPr txBox="1"/>
          <p:nvPr/>
        </p:nvSpPr>
        <p:spPr>
          <a:xfrm>
            <a:off x="806450" y="105473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同位素的性质与转化</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902335" y="1076325"/>
            <a:ext cx="470154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粒子结构表征的化学用语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67" name="image355.jpeg"/>
          <p:cNvPicPr>
            <a:picLocks noChangeAspect="1"/>
          </p:cNvPicPr>
          <p:nvPr>
            <p:custDataLst>
              <p:tags r:id="rId1"/>
            </p:custDataLst>
          </p:nvPr>
        </p:nvPicPr>
        <p:blipFill>
          <a:blip r:embed="rId2"/>
          <a:stretch>
            <a:fillRect/>
          </a:stretch>
        </p:blipFill>
        <p:spPr>
          <a:xfrm>
            <a:off x="5752465" y="1144270"/>
            <a:ext cx="687070" cy="392430"/>
          </a:xfrm>
          <a:prstGeom prst="rect">
            <a:avLst/>
          </a:prstGeom>
        </p:spPr>
      </p:pic>
      <p:sp>
        <p:nvSpPr>
          <p:cNvPr id="16" name="文本框 15"/>
          <p:cNvSpPr txBox="1"/>
          <p:nvPr/>
        </p:nvSpPr>
        <p:spPr>
          <a:xfrm>
            <a:off x="997585" y="1840230"/>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电子排布式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838200" y="2330450"/>
            <a:ext cx="10330180" cy="2245360"/>
          </a:xfrm>
          <a:prstGeom prst="rect">
            <a:avLst/>
          </a:prstGeom>
          <a:noFill/>
        </p:spPr>
        <p:txBody>
          <a:bodyPr wrap="square" rtlCol="0">
            <a:sp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表示原子核外每个能级上排布电子的个数。按照构造原理中的电子填入顺序,将电子依次填入对应的能级中。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例:Na原子核外共11个电子,基态原子核外电子排布式为1s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Fe原子核外共26个电子,基态原子核外电子排布式为1s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Ga原子核外共31个电子,基态原子核外电子排布式为1s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4s</a:t>
            </a:r>
            <a:r>
              <a:rPr lang="zh-CN" altLang="en-US" sz="2000" baseline="30000">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1177925" y="4283075"/>
            <a:ext cx="9834880" cy="1842770"/>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70585" y="1784350"/>
            <a:ext cx="10450830" cy="4341495"/>
          </a:xfrm>
          <a:prstGeom prst="rect">
            <a:avLst/>
          </a:prstGeom>
          <a:noFill/>
        </p:spPr>
        <p:txBody>
          <a:bodyPr wrap="square" rtlCol="0" anchor="t">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注意:①书写电子排布式时,需将同层电子写在一起。如Fe原子的电子填入顺序为先填4s能级,再填3d能级,但不可将电子排布式写为1s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②可将电子排布式中的部分电子写成稀有气体形式,即得到简化电子排布式。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如Na:[Ne]3s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Fe:[Ar]3d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Ga:[Ar]3d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③主族元素的价层电子为最外层电子。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如Na:3s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Ga:4s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副族元素的价层电子除最外层电子外还可能包含次外层电子,通常将简化电子排布式中的稀有气体去除即为价层电子排布式,如Fe:3d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④粒子在失电子形成阳离子时,应先从最外层电子开始失去。如Fe2+:1s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Fe3+:1s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3d</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870585" y="1068705"/>
            <a:ext cx="472249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粒子结构表征的化学用语</a:t>
            </a:r>
            <a:endParaRPr lang="zh-CN" altLang="en-US" sz="2400"/>
          </a:p>
        </p:txBody>
      </p:sp>
      <p:pic>
        <p:nvPicPr>
          <p:cNvPr id="367" name="image355.jpeg"/>
          <p:cNvPicPr>
            <a:picLocks noChangeAspect="1"/>
          </p:cNvPicPr>
          <p:nvPr>
            <p:custDataLst>
              <p:tags r:id="rId1"/>
            </p:custDataLst>
          </p:nvPr>
        </p:nvPicPr>
        <p:blipFill>
          <a:blip r:embed="rId2"/>
          <a:stretch>
            <a:fillRect/>
          </a:stretch>
        </p:blipFill>
        <p:spPr>
          <a:xfrm>
            <a:off x="5752465" y="1144270"/>
            <a:ext cx="687070" cy="39243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1995" y="1649730"/>
            <a:ext cx="497649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轨道表示式(电子排布图)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21995" y="1043940"/>
            <a:ext cx="471233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粒子结构表征的化学用语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67" name="image355.jpeg"/>
          <p:cNvPicPr>
            <a:picLocks noChangeAspect="1"/>
          </p:cNvPicPr>
          <p:nvPr>
            <p:custDataLst>
              <p:tags r:id="rId1"/>
            </p:custDataLst>
          </p:nvPr>
        </p:nvPicPr>
        <p:blipFill>
          <a:blip r:embed="rId2"/>
          <a:stretch>
            <a:fillRect/>
          </a:stretch>
        </p:blipFill>
        <p:spPr>
          <a:xfrm>
            <a:off x="5698490" y="1111885"/>
            <a:ext cx="687070" cy="392430"/>
          </a:xfrm>
          <a:prstGeom prst="rect">
            <a:avLst/>
          </a:prstGeom>
        </p:spPr>
      </p:pic>
      <p:sp>
        <p:nvSpPr>
          <p:cNvPr id="5" name="文本框 4"/>
          <p:cNvSpPr txBox="1"/>
          <p:nvPr/>
        </p:nvSpPr>
        <p:spPr>
          <a:xfrm>
            <a:off x="722630" y="2119630"/>
            <a:ext cx="10095230" cy="347726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表述电子排布的一种图示。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例:基态C原子核外共6个电子,轨道表示式为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基态O原子核外共8个电子,轨道表示式为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注意:①每个方框(也可用圆圈)代表1个原子轨道,2p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z</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这种简并轨道需将方框相连。箭头表示一种自旋状态的电子,“↑↓”表示2个自旋状态相反的电子。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②单电子、电子对与空轨道: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③有时画出的能级上下错落,代表能量高低</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70" name="image358.jpeg"/>
          <p:cNvPicPr>
            <a:picLocks noChangeAspect="1"/>
          </p:cNvPicPr>
          <p:nvPr>
            <p:custDataLst>
              <p:tags r:id="rId3"/>
            </p:custDataLst>
          </p:nvPr>
        </p:nvPicPr>
        <p:blipFill>
          <a:blip r:embed="rId4"/>
          <a:stretch>
            <a:fillRect/>
          </a:stretch>
        </p:blipFill>
        <p:spPr>
          <a:xfrm>
            <a:off x="5613400" y="2821305"/>
            <a:ext cx="1419225" cy="440055"/>
          </a:xfrm>
          <a:prstGeom prst="rect">
            <a:avLst/>
          </a:prstGeom>
        </p:spPr>
      </p:pic>
      <p:pic>
        <p:nvPicPr>
          <p:cNvPr id="371" name="image359.jpeg"/>
          <p:cNvPicPr>
            <a:picLocks noChangeAspect="1"/>
          </p:cNvPicPr>
          <p:nvPr>
            <p:custDataLst>
              <p:tags r:id="rId5"/>
            </p:custDataLst>
          </p:nvPr>
        </p:nvPicPr>
        <p:blipFill>
          <a:blip r:embed="rId6"/>
          <a:stretch>
            <a:fillRect/>
          </a:stretch>
        </p:blipFill>
        <p:spPr>
          <a:xfrm>
            <a:off x="5434330" y="3261360"/>
            <a:ext cx="1235075" cy="382905"/>
          </a:xfrm>
          <a:prstGeom prst="rect">
            <a:avLst/>
          </a:prstGeom>
        </p:spPr>
      </p:pic>
      <p:pic>
        <p:nvPicPr>
          <p:cNvPr id="372" name="image360.jpeg"/>
          <p:cNvPicPr>
            <a:picLocks noChangeAspect="1"/>
          </p:cNvPicPr>
          <p:nvPr>
            <p:custDataLst>
              <p:tags r:id="rId7"/>
            </p:custDataLst>
          </p:nvPr>
        </p:nvPicPr>
        <p:blipFill>
          <a:blip r:embed="rId8"/>
          <a:stretch>
            <a:fillRect/>
          </a:stretch>
        </p:blipFill>
        <p:spPr>
          <a:xfrm>
            <a:off x="4065905" y="4359275"/>
            <a:ext cx="1981835" cy="691515"/>
          </a:xfrm>
          <a:prstGeom prst="rect">
            <a:avLst/>
          </a:prstGeom>
        </p:spPr>
      </p:pic>
      <p:pic>
        <p:nvPicPr>
          <p:cNvPr id="373" name="image361.jpeg"/>
          <p:cNvPicPr>
            <a:picLocks noChangeAspect="1"/>
          </p:cNvPicPr>
          <p:nvPr>
            <p:custDataLst>
              <p:tags r:id="rId9"/>
            </p:custDataLst>
          </p:nvPr>
        </p:nvPicPr>
        <p:blipFill>
          <a:blip r:embed="rId10"/>
          <a:stretch>
            <a:fillRect/>
          </a:stretch>
        </p:blipFill>
        <p:spPr>
          <a:xfrm>
            <a:off x="2971800" y="5419725"/>
            <a:ext cx="1680210" cy="86868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23290" y="1692275"/>
            <a:ext cx="4870450"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易混辨析基态和激发态原子的轨道表示式</a:t>
            </a:r>
            <a:r>
              <a:rPr lang="zh-CN" altLang="en-US"/>
              <a:t>　</a:t>
            </a:r>
            <a:endParaRPr lang="zh-CN" altLang="en-US"/>
          </a:p>
        </p:txBody>
      </p:sp>
      <p:sp>
        <p:nvSpPr>
          <p:cNvPr id="6" name="文本框 5"/>
          <p:cNvSpPr txBox="1"/>
          <p:nvPr/>
        </p:nvSpPr>
        <p:spPr>
          <a:xfrm>
            <a:off x="763905" y="1108075"/>
            <a:ext cx="478599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粒子结构表征的化学用语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67" name="image355.jpeg"/>
          <p:cNvPicPr>
            <a:picLocks noChangeAspect="1"/>
          </p:cNvPicPr>
          <p:nvPr>
            <p:custDataLst>
              <p:tags r:id="rId1"/>
            </p:custDataLst>
          </p:nvPr>
        </p:nvPicPr>
        <p:blipFill>
          <a:blip r:embed="rId2"/>
          <a:stretch>
            <a:fillRect/>
          </a:stretch>
        </p:blipFill>
        <p:spPr>
          <a:xfrm>
            <a:off x="5646420" y="1144270"/>
            <a:ext cx="687070" cy="392430"/>
          </a:xfrm>
          <a:prstGeom prst="rect">
            <a:avLst/>
          </a:prstGeom>
        </p:spPr>
      </p:pic>
      <p:sp>
        <p:nvSpPr>
          <p:cNvPr id="18" name="椭圆 17"/>
          <p:cNvSpPr/>
          <p:nvPr>
            <p:custDataLst>
              <p:tags r:id="rId3"/>
            </p:custDataLst>
          </p:nvPr>
        </p:nvSpPr>
        <p:spPr>
          <a:xfrm>
            <a:off x="263715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4"/>
            </p:custDataLst>
          </p:nvPr>
        </p:nvSpPr>
        <p:spPr>
          <a:xfrm>
            <a:off x="2882900"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5"/>
            </p:custDataLst>
          </p:nvPr>
        </p:nvSpPr>
        <p:spPr>
          <a:xfrm>
            <a:off x="314007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6"/>
            </p:custDataLst>
          </p:nvPr>
        </p:nvSpPr>
        <p:spPr>
          <a:xfrm>
            <a:off x="3397250"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7"/>
            </p:custDataLst>
          </p:nvPr>
        </p:nvSpPr>
        <p:spPr>
          <a:xfrm>
            <a:off x="365442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8"/>
            </p:custDataLst>
          </p:nvPr>
        </p:nvSpPr>
        <p:spPr>
          <a:xfrm>
            <a:off x="386905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9"/>
            </p:custDataLst>
          </p:nvPr>
        </p:nvSpPr>
        <p:spPr>
          <a:xfrm>
            <a:off x="4163060"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10"/>
            </p:custDataLst>
          </p:nvPr>
        </p:nvSpPr>
        <p:spPr>
          <a:xfrm>
            <a:off x="445706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11"/>
            </p:custDataLst>
          </p:nvPr>
        </p:nvSpPr>
        <p:spPr>
          <a:xfrm>
            <a:off x="467169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12"/>
            </p:custDataLst>
          </p:nvPr>
        </p:nvSpPr>
        <p:spPr>
          <a:xfrm>
            <a:off x="488632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椭圆 16"/>
          <p:cNvSpPr/>
          <p:nvPr>
            <p:custDataLst>
              <p:tags r:id="rId13"/>
            </p:custDataLst>
          </p:nvPr>
        </p:nvSpPr>
        <p:spPr>
          <a:xfrm>
            <a:off x="5180330"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14"/>
            </p:custDataLst>
          </p:nvPr>
        </p:nvSpPr>
        <p:spPr>
          <a:xfrm>
            <a:off x="5474335"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椭圆 19"/>
          <p:cNvSpPr/>
          <p:nvPr>
            <p:custDataLst>
              <p:tags r:id="rId15"/>
            </p:custDataLst>
          </p:nvPr>
        </p:nvSpPr>
        <p:spPr>
          <a:xfrm>
            <a:off x="2128520"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椭圆 20"/>
          <p:cNvSpPr/>
          <p:nvPr>
            <p:custDataLst>
              <p:tags r:id="rId16"/>
            </p:custDataLst>
          </p:nvPr>
        </p:nvSpPr>
        <p:spPr>
          <a:xfrm>
            <a:off x="2368550" y="204279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文本框 21"/>
          <p:cNvSpPr txBox="1"/>
          <p:nvPr/>
        </p:nvSpPr>
        <p:spPr>
          <a:xfrm>
            <a:off x="922655" y="2246630"/>
            <a:ext cx="10394315" cy="102997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基态原子轨道表示式满足能量最低原理、泡利原理和洪特规则。②激发态原子的核外电子吸收能量后从较低能级跃迁到较高能级,能量高于处于基态时的能量,所以激发态原子的原子轨道表示式不满足能量最低原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997585" y="3404870"/>
            <a:ext cx="4649470" cy="132207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例如:基态Ga原子的轨道表示式为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3d     4s   4p</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[Ar]</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5" name="表格 24"/>
          <p:cNvGraphicFramePr/>
          <p:nvPr>
            <p:custDataLst>
              <p:tags r:id="rId17"/>
            </p:custDataLst>
          </p:nvPr>
        </p:nvGraphicFramePr>
        <p:xfrm>
          <a:off x="1614805" y="4211955"/>
          <a:ext cx="1022350" cy="514985"/>
        </p:xfrm>
        <a:graphic>
          <a:graphicData uri="http://schemas.openxmlformats.org/drawingml/2006/table">
            <a:tbl>
              <a:tblPr/>
              <a:tblGrid>
                <a:gridCol w="179705"/>
                <a:gridCol w="229870"/>
                <a:gridCol w="203200"/>
                <a:gridCol w="205105"/>
                <a:gridCol w="204470"/>
              </a:tblGrid>
              <a:tr h="514985">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26" name="表格 25"/>
          <p:cNvGraphicFramePr/>
          <p:nvPr>
            <p:custDataLst>
              <p:tags r:id="rId18"/>
            </p:custDataLst>
          </p:nvPr>
        </p:nvGraphicFramePr>
        <p:xfrm>
          <a:off x="2712720" y="4211955"/>
          <a:ext cx="271145" cy="514985"/>
        </p:xfrm>
        <a:graphic>
          <a:graphicData uri="http://schemas.openxmlformats.org/drawingml/2006/table">
            <a:tbl>
              <a:tblPr/>
              <a:tblGrid>
                <a:gridCol w="271145"/>
              </a:tblGrid>
              <a:tr h="514985">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27" name="表格 26"/>
          <p:cNvGraphicFramePr/>
          <p:nvPr>
            <p:custDataLst>
              <p:tags r:id="rId19"/>
            </p:custDataLst>
          </p:nvPr>
        </p:nvGraphicFramePr>
        <p:xfrm>
          <a:off x="3117215" y="4211955"/>
          <a:ext cx="608965" cy="515620"/>
        </p:xfrm>
        <a:graphic>
          <a:graphicData uri="http://schemas.openxmlformats.org/drawingml/2006/table">
            <a:tbl>
              <a:tblPr/>
              <a:tblGrid>
                <a:gridCol w="208280"/>
                <a:gridCol w="219710"/>
                <a:gridCol w="180975"/>
              </a:tblGrid>
              <a:tr h="515620">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100" b="0">
                          <a:latin typeface="Calibri" panose="020F0502020204030204" charset="0"/>
                          <a:cs typeface="Calibri" panose="020F0502020204030204" charset="0"/>
                        </a:rPr>
                        <a:t> </a:t>
                      </a:r>
                      <a:endParaRPr lang="en-US" altLang="en-US" sz="1100" b="0">
                        <a:latin typeface="Calibri" panose="020F0502020204030204" charset="0"/>
                        <a:ea typeface="Calibri" panose="020F0502020204030204" charset="0"/>
                        <a:cs typeface="Calibri" panose="020F0502020204030204"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latin typeface="Calibri" panose="020F0502020204030204" charset="0"/>
                        <a:ea typeface="Calibri" panose="020F0502020204030204" charset="0"/>
                        <a:cs typeface="Calibri" panose="020F0502020204030204"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4" name="文本框 33"/>
          <p:cNvSpPr txBox="1"/>
          <p:nvPr/>
        </p:nvSpPr>
        <p:spPr>
          <a:xfrm>
            <a:off x="3556000" y="3079115"/>
            <a:ext cx="5080000" cy="302260"/>
          </a:xfrm>
          <a:prstGeom prst="rect">
            <a:avLst/>
          </a:prstGeom>
          <a:noFill/>
          <a:ln w="9525">
            <a:noFill/>
          </a:ln>
        </p:spPr>
        <p:txBody>
          <a:bodyPr>
            <a:noAutofit/>
          </a:bodyPr>
          <a:p>
            <a:pPr indent="0"/>
            <a:endParaRPr lang="zh-CN" altLang="en-US"/>
          </a:p>
        </p:txBody>
      </p:sp>
      <p:sp>
        <p:nvSpPr>
          <p:cNvPr id="36" name="文本框 35"/>
          <p:cNvSpPr txBox="1"/>
          <p:nvPr/>
        </p:nvSpPr>
        <p:spPr>
          <a:xfrm>
            <a:off x="6116955" y="3432175"/>
            <a:ext cx="4726305" cy="132207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某种激发态Ga原子的轨道表示式为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3d      4s    4p</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[Ar]</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7" name="表格 36"/>
          <p:cNvGraphicFramePr/>
          <p:nvPr>
            <p:custDataLst>
              <p:tags r:id="rId20"/>
            </p:custDataLst>
          </p:nvPr>
        </p:nvGraphicFramePr>
        <p:xfrm>
          <a:off x="6790690" y="4286250"/>
          <a:ext cx="958215" cy="485775"/>
        </p:xfrm>
        <a:graphic>
          <a:graphicData uri="http://schemas.openxmlformats.org/drawingml/2006/table">
            <a:tbl>
              <a:tblPr/>
              <a:tblGrid>
                <a:gridCol w="175895"/>
                <a:gridCol w="208280"/>
                <a:gridCol w="189865"/>
                <a:gridCol w="192405"/>
                <a:gridCol w="191770"/>
              </a:tblGrid>
              <a:tr h="485775">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38" name="表格 37"/>
          <p:cNvGraphicFramePr/>
          <p:nvPr>
            <p:custDataLst>
              <p:tags r:id="rId21"/>
            </p:custDataLst>
          </p:nvPr>
        </p:nvGraphicFramePr>
        <p:xfrm>
          <a:off x="7865745" y="4299585"/>
          <a:ext cx="305435" cy="471805"/>
        </p:xfrm>
        <a:graphic>
          <a:graphicData uri="http://schemas.openxmlformats.org/drawingml/2006/table">
            <a:tbl>
              <a:tblPr/>
              <a:tblGrid>
                <a:gridCol w="305435"/>
              </a:tblGrid>
              <a:tr h="471805">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39" name="表格 38"/>
          <p:cNvGraphicFramePr/>
          <p:nvPr>
            <p:custDataLst>
              <p:tags r:id="rId22"/>
            </p:custDataLst>
          </p:nvPr>
        </p:nvGraphicFramePr>
        <p:xfrm>
          <a:off x="8394700" y="4291330"/>
          <a:ext cx="521970" cy="480695"/>
        </p:xfrm>
        <a:graphic>
          <a:graphicData uri="http://schemas.openxmlformats.org/drawingml/2006/table">
            <a:tbl>
              <a:tblPr/>
              <a:tblGrid>
                <a:gridCol w="179070"/>
                <a:gridCol w="177800"/>
                <a:gridCol w="165100"/>
              </a:tblGrid>
              <a:tr h="480695">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900" b="0">
                          <a:latin typeface="NEU-BZ" charset="0"/>
                          <a:cs typeface="NEU-BZ" charset="0"/>
                        </a:rPr>
                        <a:t>↑</a:t>
                      </a:r>
                      <a:endParaRPr lang="en-US" altLang="en-US" sz="900" b="0">
                        <a:latin typeface="NEU-BZ" charset="0"/>
                        <a:ea typeface="NEU-BZ" charset="0"/>
                        <a:cs typeface="NEU-BZ"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100" b="0">
                        <a:latin typeface="Calibri" panose="020F0502020204030204" charset="0"/>
                        <a:ea typeface="Calibri" panose="020F0502020204030204" charset="0"/>
                        <a:cs typeface="Calibri" panose="020F0502020204030204" charset="0"/>
                      </a:endParaRPr>
                    </a:p>
                  </a:txBody>
                  <a:tcPr marL="14604" marR="14604" marT="14604" marB="14604"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cstate="print"/>
          <a:stretch>
            <a:fillRect/>
          </a:stretch>
        </a:blipFill>
        <a:effectLst/>
      </p:bgPr>
    </p:bg>
    <p:spTree>
      <p:nvGrpSpPr>
        <p:cNvPr id="1" name=""/>
        <p:cNvGrpSpPr/>
        <p:nvPr/>
      </p:nvGrpSpPr>
      <p:grpSpPr/>
      <p:sp>
        <p:nvSpPr>
          <p:cNvPr id="4" name="文本框 3"/>
          <p:cNvSpPr txBox="1"/>
          <p:nvPr/>
        </p:nvSpPr>
        <p:spPr>
          <a:xfrm>
            <a:off x="954405" y="2356485"/>
            <a:ext cx="10183495" cy="1938020"/>
          </a:xfrm>
          <a:prstGeom prst="rect">
            <a:avLst/>
          </a:prstGeom>
          <a:noFill/>
        </p:spPr>
        <p:txBody>
          <a:bodyPr wrap="square" rtlCol="0">
            <a:spAutoFit/>
          </a:bodyPr>
          <a:p>
            <a:pPr algn="ctr"/>
            <a:r>
              <a:rPr lang="zh-CN"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第五章</a:t>
            </a:r>
            <a:endParaRPr lang="zh-CN"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物质结构与性质　元素周期律</a:t>
            </a:r>
            <a:endParaRPr lang="zh-CN" altLang="en-US"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8020" y="1104900"/>
            <a:ext cx="480695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粒子结构表征的化学用语</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68020" y="1746250"/>
            <a:ext cx="3129280" cy="62484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原子或离子结构示意图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55040" y="4081780"/>
            <a:ext cx="9674860" cy="1591310"/>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67" name="image355.jpeg"/>
          <p:cNvPicPr>
            <a:picLocks noChangeAspect="1"/>
          </p:cNvPicPr>
          <p:nvPr>
            <p:custDataLst>
              <p:tags r:id="rId1"/>
            </p:custDataLst>
          </p:nvPr>
        </p:nvPicPr>
        <p:blipFill>
          <a:blip r:embed="rId2"/>
          <a:stretch>
            <a:fillRect/>
          </a:stretch>
        </p:blipFill>
        <p:spPr>
          <a:xfrm>
            <a:off x="5646420" y="1144270"/>
            <a:ext cx="687070" cy="392430"/>
          </a:xfrm>
          <a:prstGeom prst="rect">
            <a:avLst/>
          </a:prstGeom>
        </p:spPr>
      </p:pic>
      <p:sp>
        <p:nvSpPr>
          <p:cNvPr id="5" name="文本框 4"/>
          <p:cNvSpPr txBox="1"/>
          <p:nvPr/>
        </p:nvSpPr>
        <p:spPr>
          <a:xfrm>
            <a:off x="667385" y="2370455"/>
            <a:ext cx="10648950" cy="367538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表示原子(或离子)核外电子分层排布。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K</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注意:书写较复杂的原子结构示意图时,要注意内层是否排满,建议先写出电子排布式再书写原子结构示意图。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83" name="image371.jpeg"/>
          <p:cNvPicPr>
            <a:picLocks noChangeAspect="1"/>
          </p:cNvPicPr>
          <p:nvPr>
            <p:custDataLst>
              <p:tags r:id="rId3"/>
            </p:custDataLst>
          </p:nvPr>
        </p:nvPicPr>
        <p:blipFill>
          <a:blip r:embed="rId4"/>
          <a:stretch>
            <a:fillRect/>
          </a:stretch>
        </p:blipFill>
        <p:spPr>
          <a:xfrm>
            <a:off x="1277620" y="3027680"/>
            <a:ext cx="864235" cy="803275"/>
          </a:xfrm>
          <a:prstGeom prst="rect">
            <a:avLst/>
          </a:prstGeom>
        </p:spPr>
      </p:pic>
      <p:pic>
        <p:nvPicPr>
          <p:cNvPr id="384" name="image372.jpeg"/>
          <p:cNvPicPr>
            <a:picLocks noChangeAspect="1"/>
          </p:cNvPicPr>
          <p:nvPr>
            <p:custDataLst>
              <p:tags r:id="rId5"/>
            </p:custDataLst>
          </p:nvPr>
        </p:nvPicPr>
        <p:blipFill>
          <a:blip r:embed="rId6"/>
          <a:stretch>
            <a:fillRect/>
          </a:stretch>
        </p:blipFill>
        <p:spPr>
          <a:xfrm>
            <a:off x="3328035" y="3007995"/>
            <a:ext cx="895985" cy="83312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1945640"/>
            <a:ext cx="9940925" cy="40894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Cr原子的电子排布式为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38200" y="1150620"/>
            <a:ext cx="46691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粒子结构表征的化学用语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67" name="image355.jpeg"/>
          <p:cNvPicPr>
            <a:picLocks noChangeAspect="1"/>
          </p:cNvPicPr>
          <p:nvPr>
            <p:custDataLst>
              <p:tags r:id="rId1"/>
            </p:custDataLst>
          </p:nvPr>
        </p:nvPicPr>
        <p:blipFill>
          <a:blip r:embed="rId2"/>
          <a:stretch>
            <a:fillRect/>
          </a:stretch>
        </p:blipFill>
        <p:spPr>
          <a:xfrm>
            <a:off x="5646420" y="1144270"/>
            <a:ext cx="687070" cy="392430"/>
          </a:xfrm>
          <a:prstGeom prst="rect">
            <a:avLst/>
          </a:prstGeom>
        </p:spPr>
      </p:pic>
      <p:pic>
        <p:nvPicPr>
          <p:cNvPr id="385" name="image373.jpeg"/>
          <p:cNvPicPr>
            <a:picLocks noChangeAspect="1"/>
          </p:cNvPicPr>
          <p:nvPr>
            <p:custDataLst>
              <p:tags r:id="rId3"/>
            </p:custDataLst>
          </p:nvPr>
        </p:nvPicPr>
        <p:blipFill>
          <a:blip r:embed="rId4"/>
          <a:stretch>
            <a:fillRect/>
          </a:stretch>
        </p:blipFill>
        <p:spPr>
          <a:xfrm>
            <a:off x="1315085" y="2586355"/>
            <a:ext cx="5483225" cy="843280"/>
          </a:xfrm>
          <a:prstGeom prst="rect">
            <a:avLst/>
          </a:prstGeom>
        </p:spPr>
      </p:pic>
      <p:sp>
        <p:nvSpPr>
          <p:cNvPr id="4" name="文本框 3"/>
          <p:cNvSpPr txBox="1"/>
          <p:nvPr/>
        </p:nvSpPr>
        <p:spPr>
          <a:xfrm>
            <a:off x="912495" y="428307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则Cr原子的结构示意图为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86" name="image374.jpeg"/>
          <p:cNvPicPr>
            <a:picLocks noChangeAspect="1"/>
          </p:cNvPicPr>
          <p:nvPr>
            <p:custDataLst>
              <p:tags r:id="rId5"/>
            </p:custDataLst>
          </p:nvPr>
        </p:nvPicPr>
        <p:blipFill>
          <a:blip r:embed="rId6"/>
          <a:stretch>
            <a:fillRect/>
          </a:stretch>
        </p:blipFill>
        <p:spPr>
          <a:xfrm>
            <a:off x="3960495" y="3768090"/>
            <a:ext cx="1371600" cy="179959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1086485"/>
            <a:ext cx="4848860" cy="46355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粒子结构表征的化学用语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156970" y="1649095"/>
            <a:ext cx="6527165" cy="611505"/>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040130" y="1755140"/>
            <a:ext cx="1355090" cy="398780"/>
          </a:xfrm>
          <a:prstGeom prst="rect">
            <a:avLst/>
          </a:prstGeom>
          <a:noFill/>
        </p:spPr>
        <p:txBody>
          <a:bodyPr wrap="square" rtlCol="0">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r>
              <a:rPr lang="zh-CN" altLang="en-US"/>
              <a:t> </a:t>
            </a:r>
            <a:endParaRPr lang="zh-CN" altLang="en-US"/>
          </a:p>
        </p:txBody>
      </p:sp>
      <p:sp>
        <p:nvSpPr>
          <p:cNvPr id="6" name="文本框 5"/>
          <p:cNvSpPr txBox="1"/>
          <p:nvPr/>
        </p:nvSpPr>
        <p:spPr>
          <a:xfrm>
            <a:off x="934085" y="2153920"/>
            <a:ext cx="10255250" cy="3516630"/>
          </a:xfrm>
          <a:prstGeom prst="rect">
            <a:avLst/>
          </a:prstGeom>
          <a:noFill/>
        </p:spPr>
        <p:txBody>
          <a:bodyPr wrap="square" rtlCol="0">
            <a:noAutofit/>
          </a:bodyPr>
          <a:p>
            <a:pPr indent="0" fontAlgn="auto">
              <a:lnSpc>
                <a:spcPts val="3300"/>
              </a:lnSpc>
            </a:pPr>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[北京2023·2,3分]下列化学用语或图示表达正确的是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A.NaCl的电子式为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的VSEPR模型为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C.2pz电子云图为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D.基态24Cr原子的价层电子轨道表示式为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C97IYCYY)2K1FBMNG9XIZB"/>
          <p:cNvPicPr>
            <a:picLocks noChangeAspect="1"/>
          </p:cNvPicPr>
          <p:nvPr>
            <p:custDataLst>
              <p:tags r:id="rId1"/>
            </p:custDataLst>
          </p:nvPr>
        </p:nvPicPr>
        <p:blipFill>
          <a:blip r:embed="rId2"/>
          <a:stretch>
            <a:fillRect/>
          </a:stretch>
        </p:blipFill>
        <p:spPr>
          <a:xfrm>
            <a:off x="3150235" y="2603500"/>
            <a:ext cx="979170" cy="454660"/>
          </a:xfrm>
          <a:prstGeom prst="rect">
            <a:avLst/>
          </a:prstGeom>
        </p:spPr>
      </p:pic>
      <p:pic>
        <p:nvPicPr>
          <p:cNvPr id="388" name="image376.jpeg"/>
          <p:cNvPicPr>
            <a:picLocks noChangeAspect="1"/>
          </p:cNvPicPr>
          <p:nvPr>
            <p:custDataLst>
              <p:tags r:id="rId3"/>
            </p:custDataLst>
          </p:nvPr>
        </p:nvPicPr>
        <p:blipFill>
          <a:blip r:embed="rId4"/>
          <a:stretch>
            <a:fillRect/>
          </a:stretch>
        </p:blipFill>
        <p:spPr>
          <a:xfrm>
            <a:off x="3810000" y="3105150"/>
            <a:ext cx="557530" cy="557530"/>
          </a:xfrm>
          <a:prstGeom prst="rect">
            <a:avLst/>
          </a:prstGeom>
        </p:spPr>
      </p:pic>
      <p:pic>
        <p:nvPicPr>
          <p:cNvPr id="389" name="image377.jpeg"/>
          <p:cNvPicPr>
            <a:picLocks noChangeAspect="1"/>
          </p:cNvPicPr>
          <p:nvPr>
            <p:custDataLst>
              <p:tags r:id="rId5"/>
            </p:custDataLst>
          </p:nvPr>
        </p:nvPicPr>
        <p:blipFill>
          <a:blip r:embed="rId6"/>
          <a:stretch>
            <a:fillRect/>
          </a:stretch>
        </p:blipFill>
        <p:spPr>
          <a:xfrm>
            <a:off x="3124200" y="3559810"/>
            <a:ext cx="685800" cy="737870"/>
          </a:xfrm>
          <a:prstGeom prst="rect">
            <a:avLst/>
          </a:prstGeom>
        </p:spPr>
      </p:pic>
      <p:pic>
        <p:nvPicPr>
          <p:cNvPr id="390" name="image378.jpeg"/>
          <p:cNvPicPr>
            <a:picLocks noChangeAspect="1"/>
          </p:cNvPicPr>
          <p:nvPr>
            <p:custDataLst>
              <p:tags r:id="rId7"/>
            </p:custDataLst>
          </p:nvPr>
        </p:nvPicPr>
        <p:blipFill>
          <a:blip r:embed="rId8"/>
          <a:stretch>
            <a:fillRect/>
          </a:stretch>
        </p:blipFill>
        <p:spPr>
          <a:xfrm>
            <a:off x="5875020" y="4368800"/>
            <a:ext cx="2432685" cy="648335"/>
          </a:xfrm>
          <a:prstGeom prst="rect">
            <a:avLst/>
          </a:prstGeom>
        </p:spPr>
      </p:pic>
      <p:pic>
        <p:nvPicPr>
          <p:cNvPr id="367" name="image355.jpeg"/>
          <p:cNvPicPr>
            <a:picLocks noChangeAspect="1"/>
          </p:cNvPicPr>
          <p:nvPr>
            <p:custDataLst>
              <p:tags r:id="rId9"/>
            </p:custDataLst>
          </p:nvPr>
        </p:nvPicPr>
        <p:blipFill>
          <a:blip r:embed="rId10"/>
          <a:stretch>
            <a:fillRect/>
          </a:stretch>
        </p:blipFill>
        <p:spPr>
          <a:xfrm>
            <a:off x="5875020" y="1157605"/>
            <a:ext cx="687070" cy="392430"/>
          </a:xfrm>
          <a:prstGeom prst="rect">
            <a:avLst/>
          </a:prstGeom>
        </p:spPr>
      </p:pic>
      <p:sp>
        <p:nvSpPr>
          <p:cNvPr id="8" name="文本框 7"/>
          <p:cNvSpPr txBox="1"/>
          <p:nvPr/>
        </p:nvSpPr>
        <p:spPr>
          <a:xfrm>
            <a:off x="9196070" y="34290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P99</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592695" y="2260600"/>
            <a:ext cx="339725"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C</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8040" y="1043940"/>
            <a:ext cx="476504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粒子结构表征的化学用语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67" name="image355.jpeg"/>
          <p:cNvPicPr>
            <a:picLocks noChangeAspect="1"/>
          </p:cNvPicPr>
          <p:nvPr>
            <p:custDataLst>
              <p:tags r:id="rId1"/>
            </p:custDataLst>
          </p:nvPr>
        </p:nvPicPr>
        <p:blipFill>
          <a:blip r:embed="rId2"/>
          <a:stretch>
            <a:fillRect/>
          </a:stretch>
        </p:blipFill>
        <p:spPr>
          <a:xfrm>
            <a:off x="5752465" y="1111885"/>
            <a:ext cx="687070" cy="392430"/>
          </a:xfrm>
          <a:prstGeom prst="rect">
            <a:avLst/>
          </a:prstGeom>
        </p:spPr>
      </p:pic>
      <p:pic>
        <p:nvPicPr>
          <p:cNvPr id="4" name="图片 3"/>
          <p:cNvPicPr>
            <a:picLocks noChangeAspect="1"/>
          </p:cNvPicPr>
          <p:nvPr/>
        </p:nvPicPr>
        <p:blipFill>
          <a:blip r:embed="rId3"/>
          <a:stretch>
            <a:fillRect/>
          </a:stretch>
        </p:blipFill>
        <p:spPr>
          <a:xfrm>
            <a:off x="1073150" y="1916430"/>
            <a:ext cx="9604375" cy="28924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26</a:t>
              </a:r>
              <a:endParaRPr lang="en-US" altLang="zh-CN" sz="4800" dirty="0">
                <a:latin typeface="+mj-lt"/>
                <a:ea typeface="黑体" panose="02010609060101010101" charset="-122"/>
                <a:cs typeface="+mj-lt"/>
              </a:endParaRPr>
            </a:p>
          </p:txBody>
        </p:sp>
      </p:grpSp>
      <p:sp>
        <p:nvSpPr>
          <p:cNvPr id="2" name="文本框 1"/>
          <p:cNvSpPr txBox="1"/>
          <p:nvPr/>
        </p:nvSpPr>
        <p:spPr>
          <a:xfrm>
            <a:off x="4300855" y="3094355"/>
            <a:ext cx="6219190" cy="1322070"/>
          </a:xfrm>
          <a:prstGeom prst="rect">
            <a:avLst/>
          </a:prstGeom>
          <a:noFill/>
        </p:spPr>
        <p:txBody>
          <a:bodyPr wrap="square" rtlCol="0">
            <a:spAutoFit/>
          </a:bodyPr>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26 </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defTabSz="1219200">
              <a:lnSpc>
                <a:spcPct val="100000"/>
              </a:lnSpc>
              <a:spcBef>
                <a:spcPct val="0"/>
              </a:spcBef>
              <a:buFont typeface="思源宋体 CN Heavy" panose="02020900000000000000" pitchFamily="18" charset="-122"/>
              <a:buNone/>
              <a:defRPr/>
            </a:pP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元素</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周期表　元素周期律</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15062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元素周期表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22655" y="172402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(1)元素周期表结构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95" name="image383.jpeg"/>
          <p:cNvPicPr>
            <a:picLocks noChangeAspect="1"/>
          </p:cNvPicPr>
          <p:nvPr>
            <p:custDataLst>
              <p:tags r:id="rId1"/>
            </p:custDataLst>
          </p:nvPr>
        </p:nvPicPr>
        <p:blipFill>
          <a:blip r:embed="rId2"/>
          <a:stretch>
            <a:fillRect/>
          </a:stretch>
        </p:blipFill>
        <p:spPr>
          <a:xfrm>
            <a:off x="922655" y="2347595"/>
            <a:ext cx="4785360" cy="320992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6" name="image384.jpeg"/>
          <p:cNvPicPr>
            <a:picLocks noChangeAspect="1"/>
          </p:cNvPicPr>
          <p:nvPr>
            <p:custDataLst>
              <p:tags r:id="rId1"/>
            </p:custDataLst>
          </p:nvPr>
        </p:nvPicPr>
        <p:blipFill>
          <a:blip r:embed="rId2"/>
          <a:stretch>
            <a:fillRect/>
          </a:stretch>
        </p:blipFill>
        <p:spPr>
          <a:xfrm>
            <a:off x="842645" y="1192530"/>
            <a:ext cx="1219835" cy="374015"/>
          </a:xfrm>
          <a:prstGeom prst="rect">
            <a:avLst/>
          </a:prstGeom>
        </p:spPr>
      </p:pic>
      <p:sp>
        <p:nvSpPr>
          <p:cNvPr id="3" name="文本框 2"/>
          <p:cNvSpPr txBox="1"/>
          <p:nvPr/>
        </p:nvSpPr>
        <p:spPr>
          <a:xfrm>
            <a:off x="2197735" y="1057275"/>
            <a:ext cx="8588375" cy="82994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可根据稀有气体元素的原子序数推断未知元素在周期表的位置,各周期稀有气体元素的原子序数如表。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3"/>
            </p:custDataLst>
          </p:nvPr>
        </p:nvGraphicFramePr>
        <p:xfrm>
          <a:off x="842645" y="2028190"/>
          <a:ext cx="9812655" cy="1823720"/>
        </p:xfrm>
        <a:graphic>
          <a:graphicData uri="http://schemas.openxmlformats.org/drawingml/2006/table">
            <a:tbl>
              <a:tblPr/>
              <a:tblGrid>
                <a:gridCol w="3060065"/>
                <a:gridCol w="861060"/>
                <a:gridCol w="861060"/>
                <a:gridCol w="860425"/>
                <a:gridCol w="861060"/>
                <a:gridCol w="861060"/>
                <a:gridCol w="859790"/>
                <a:gridCol w="1588135"/>
              </a:tblGrid>
              <a:tr h="45656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周期序数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一</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二</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三</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四</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五</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六</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七</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5529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本周期元素种数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1186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本周期稀有气体元素的原子序数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10</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36</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54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86</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118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842010" y="4177030"/>
            <a:ext cx="9944100" cy="208343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(2)原子结构与元素周期表的关系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①电子层数=周期序数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②主族序数=最外层电子数=最高化合价(O、F除外)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③原子的最大能层数=周期序数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注意:非金属元素的最低化合价的绝对值与最高化合价之和为8(H、O、F除外)。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4700" y="1171575"/>
            <a:ext cx="8035290" cy="80581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(3)元素周期表分区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元素周期表按价层电子排布分为s、p、d、f、ds五个区,如图所示。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762125" y="3125470"/>
            <a:ext cx="4064000" cy="379095"/>
          </a:xfrm>
          <a:prstGeom prst="rect">
            <a:avLst/>
          </a:prstGeom>
          <a:noFill/>
        </p:spPr>
        <p:txBody>
          <a:bodyPr wrap="square" rtlCol="0">
            <a:noAutofit/>
          </a:bodyPr>
          <a:p>
            <a:endParaRPr lang="zh-CN" altLang="en-US"/>
          </a:p>
        </p:txBody>
      </p:sp>
      <p:pic>
        <p:nvPicPr>
          <p:cNvPr id="397" name="image385.jpeg"/>
          <p:cNvPicPr>
            <a:picLocks noChangeAspect="1"/>
          </p:cNvPicPr>
          <p:nvPr>
            <p:custDataLst>
              <p:tags r:id="rId1"/>
            </p:custDataLst>
          </p:nvPr>
        </p:nvPicPr>
        <p:blipFill>
          <a:blip r:embed="rId2"/>
          <a:stretch>
            <a:fillRect/>
          </a:stretch>
        </p:blipFill>
        <p:spPr>
          <a:xfrm>
            <a:off x="2042795" y="2253615"/>
            <a:ext cx="5186680" cy="272923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1360" y="110807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元素周期律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21360" y="1568450"/>
            <a:ext cx="4711700" cy="54927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(1)主族元素的周期性变化规律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1"/>
            </p:custDataLst>
          </p:nvPr>
        </p:nvGraphicFramePr>
        <p:xfrm>
          <a:off x="903605" y="1922780"/>
          <a:ext cx="9917430" cy="3821430"/>
        </p:xfrm>
        <a:graphic>
          <a:graphicData uri="http://schemas.openxmlformats.org/drawingml/2006/table">
            <a:tbl>
              <a:tblPr/>
              <a:tblGrid>
                <a:gridCol w="791845"/>
                <a:gridCol w="2122805"/>
                <a:gridCol w="3086100"/>
                <a:gridCol w="3916680"/>
              </a:tblGrid>
              <a:tr h="166370">
                <a:tc gridSpan="2">
                  <a:txBody>
                    <a:bodyPr/>
                    <a:p>
                      <a:pPr indent="0" algn="ctr">
                        <a:buNone/>
                      </a:pP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同周期(左→右)</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同主族(上→下)</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1130">
                <a:tc rowSpan="4">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原子结构</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核电荷数</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逐渐增大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逐渐增大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1130">
                <a:tc vMerge="1">
                  <a:tcPr>
                    <a:lnR w="12700" cap="flat" cmpd="sng">
                      <a:solidFill>
                        <a:srgbClr val="999999"/>
                      </a:solidFill>
                      <a:prstDash val="dash"/>
                      <a:headEnd type="none" w="med" len="med"/>
                      <a:tailEnd type="none" w="med" len="med"/>
                    </a:lnR>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电子层数</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相同</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逐渐增多</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1130">
                <a:tc vMerge="1">
                  <a:tcPr>
                    <a:lnR w="12700" cap="flat" cmpd="sng">
                      <a:solidFill>
                        <a:srgbClr val="999999"/>
                      </a:solidFill>
                      <a:prstDash val="dash"/>
                      <a:headEnd type="none" w="med" len="med"/>
                      <a:tailEnd type="none" w="med" len="med"/>
                    </a:lnR>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原子半径</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逐渐减小</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逐渐增大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30530">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离子半径</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阳离子逐渐减小,阴离子逐渐减小,</a:t>
                      </a:r>
                      <a:r>
                        <a:rPr lang="en-US" sz="1200" b="0" i="1">
                          <a:latin typeface="微软雅黑" panose="020B0503020204020204" pitchFamily="34" charset="-122"/>
                          <a:ea typeface="微软雅黑" panose="020B0503020204020204" pitchFamily="34" charset="-122"/>
                          <a:cs typeface="微软雅黑" panose="020B0503020204020204" pitchFamily="34" charset="-122"/>
                        </a:rPr>
                        <a:t>r</a:t>
                      </a:r>
                      <a:r>
                        <a:rPr lang="en-US" sz="1200" b="0">
                          <a:latin typeface="微软雅黑" panose="020B0503020204020204" pitchFamily="34" charset="-122"/>
                          <a:ea typeface="微软雅黑" panose="020B0503020204020204" pitchFamily="34" charset="-122"/>
                          <a:cs typeface="微软雅黑" panose="020B0503020204020204" pitchFamily="34" charset="-122"/>
                        </a:rPr>
                        <a:t>(阴离子)&gt;</a:t>
                      </a:r>
                      <a:r>
                        <a:rPr lang="en-US" sz="1200" b="0" i="1">
                          <a:latin typeface="微软雅黑" panose="020B0503020204020204" pitchFamily="34" charset="-122"/>
                          <a:ea typeface="微软雅黑" panose="020B0503020204020204" pitchFamily="34" charset="-122"/>
                          <a:cs typeface="微软雅黑" panose="020B0503020204020204" pitchFamily="34" charset="-122"/>
                        </a:rPr>
                        <a:t>r</a:t>
                      </a:r>
                      <a:r>
                        <a:rPr lang="en-US" sz="1200" b="0">
                          <a:latin typeface="微软雅黑" panose="020B0503020204020204" pitchFamily="34" charset="-122"/>
                          <a:ea typeface="微软雅黑" panose="020B0503020204020204" pitchFamily="34" charset="-122"/>
                          <a:cs typeface="微软雅黑" panose="020B0503020204020204" pitchFamily="34" charset="-122"/>
                        </a:rPr>
                        <a:t>(阳离子)</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逐渐增大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26210">
                <a:tc rowSpan="6">
                  <a:txBody>
                    <a:bodyPr/>
                    <a:p>
                      <a:pPr indent="0">
                        <a:buNone/>
                      </a:pPr>
                      <a:r>
                        <a:rPr lang="en-US" sz="1200" b="0">
                          <a:latin typeface="微软雅黑" panose="020B0503020204020204" pitchFamily="34" charset="-122"/>
                          <a:ea typeface="微软雅黑" panose="020B0503020204020204" pitchFamily="34" charset="-122"/>
                          <a:cs typeface="Calibri" panose="020F0502020204030204" charset="0"/>
                        </a:rPr>
                        <a:t>性质</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化合价</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最高正化合价由+1→+7(</a:t>
                      </a:r>
                      <a:r>
                        <a:rPr lang="en-US" sz="1200" b="0">
                          <a:latin typeface="微软雅黑" panose="020B0503020204020204" pitchFamily="34" charset="-122"/>
                          <a:ea typeface="微软雅黑" panose="020B0503020204020204" pitchFamily="34" charset="-122"/>
                          <a:cs typeface="微软雅黑" panose="020B0503020204020204" pitchFamily="34" charset="-122"/>
                        </a:rPr>
                        <a:t>O、F除外),负化合价=-(</a:t>
                      </a:r>
                      <a:r>
                        <a:rPr lang="en-US" sz="1200" b="0">
                          <a:latin typeface="微软雅黑" panose="020B0503020204020204" pitchFamily="34" charset="-122"/>
                          <a:ea typeface="微软雅黑" panose="020B0503020204020204" pitchFamily="34" charset="-122"/>
                          <a:cs typeface="微软雅黑" panose="020B0503020204020204" pitchFamily="34" charset="-122"/>
                        </a:rPr>
                        <a:t>8-主族序数)(H为-1价)</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相同,最高正化合价</a:t>
                      </a:r>
                      <a:r>
                        <a:rPr lang="en-US" sz="1200" b="0">
                          <a:latin typeface="微软雅黑" panose="020B0503020204020204" pitchFamily="34" charset="-122"/>
                          <a:ea typeface="微软雅黑" panose="020B0503020204020204" pitchFamily="34" charset="-122"/>
                          <a:cs typeface="微软雅黑" panose="020B0503020204020204" pitchFamily="34" charset="-122"/>
                        </a:rPr>
                        <a:t>=主族序数(O、F除外)</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3065">
                <a:tc vMerge="1">
                  <a:tcPr>
                    <a:lnR w="12700" cap="flat" cmpd="sng">
                      <a:solidFill>
                        <a:srgbClr val="999999"/>
                      </a:solidFill>
                      <a:prstDash val="dash"/>
                      <a:headEnd type="none" w="med" len="med"/>
                      <a:tailEnd type="none" w="med" len="med"/>
                    </a:lnR>
                  </a:tcPr>
                </a:tc>
                <a:tc>
                  <a:txBody>
                    <a:bodyPr/>
                    <a:p>
                      <a:pPr indent="0">
                        <a:buNone/>
                      </a:pPr>
                      <a:r>
                        <a:rPr lang="en-US" sz="1200" b="0">
                          <a:latin typeface="微软雅黑" panose="020B0503020204020204" pitchFamily="34" charset="-122"/>
                          <a:ea typeface="微软雅黑" panose="020B0503020204020204" pitchFamily="34" charset="-122"/>
                          <a:cs typeface="Calibri" panose="020F0502020204030204" charset="0"/>
                        </a:rPr>
                        <a:t>元素的金属性和非金属性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金属性逐渐减弱,非金属性逐渐增强</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金属性逐渐增强,非金属性逐渐减弱</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1130">
                <a:tc vMerge="1">
                  <a:tcPr>
                    <a:lnR w="12700" cap="flat" cmpd="sng">
                      <a:solidFill>
                        <a:srgbClr val="999999"/>
                      </a:solidFill>
                      <a:prstDash val="dash"/>
                      <a:headEnd type="none" w="med" len="med"/>
                      <a:tailEnd type="none" w="med" len="med"/>
                    </a:lnR>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第一电离能</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呈增大的趋势</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逐渐减小</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1130">
                <a:tc vMerge="1">
                  <a:tcPr>
                    <a:lnR w="12700" cap="flat" cmpd="sng">
                      <a:solidFill>
                        <a:srgbClr val="999999"/>
                      </a:solidFill>
                      <a:prstDash val="dash"/>
                      <a:headEnd type="none" w="med" len="med"/>
                      <a:tailEnd type="none" w="med" len="med"/>
                    </a:lnR>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电负性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逐渐增大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逐渐减小</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57175">
                <a:tc vMerge="1">
                  <a:tcPr>
                    <a:lnR w="12700" cap="flat" cmpd="sng">
                      <a:solidFill>
                        <a:srgbClr val="999999"/>
                      </a:solidFill>
                      <a:prstDash val="dash"/>
                      <a:headEnd type="none" w="med" len="med"/>
                      <a:tailEnd type="none" w="med" len="med"/>
                    </a:lnR>
                  </a:tcPr>
                </a:tc>
                <a:tc>
                  <a:txBody>
                    <a:bodyPr/>
                    <a:p>
                      <a:pPr indent="0">
                        <a:buNone/>
                      </a:pPr>
                      <a:r>
                        <a:rPr lang="en-US" sz="1200" b="0">
                          <a:latin typeface="微软雅黑" panose="020B0503020204020204" pitchFamily="34" charset="-122"/>
                          <a:ea typeface="微软雅黑" panose="020B0503020204020204" pitchFamily="34" charset="-122"/>
                          <a:cs typeface="Calibri" panose="020F0502020204030204" charset="0"/>
                        </a:rPr>
                        <a:t>气态氢化物的稳定性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逐渐增强</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逐渐减弱</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2430">
                <a:tc vMerge="1">
                  <a:tcPr>
                    <a:lnR w="12700" cap="flat" cmpd="sng">
                      <a:solidFill>
                        <a:srgbClr val="999999"/>
                      </a:solidFill>
                      <a:prstDash val="dash"/>
                      <a:headEnd type="none" w="med" len="med"/>
                      <a:tailEnd type="none" w="med" len="med"/>
                    </a:lnR>
                    <a:lnB cap="flat">
                      <a:noFill/>
                    </a:lnB>
                  </a:tcPr>
                </a:tc>
                <a:tc>
                  <a:txBody>
                    <a:bodyPr/>
                    <a:p>
                      <a:pPr indent="0">
                        <a:buNone/>
                      </a:pPr>
                      <a:r>
                        <a:rPr lang="en-US" sz="1200" b="0">
                          <a:latin typeface="微软雅黑" panose="020B0503020204020204" pitchFamily="34" charset="-122"/>
                          <a:ea typeface="微软雅黑" panose="020B0503020204020204" pitchFamily="34" charset="-122"/>
                          <a:cs typeface="Calibri" panose="020F0502020204030204" charset="0"/>
                        </a:rPr>
                        <a:t>最高价氧化物对应水化物的酸碱性</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碱性逐渐减弱,酸性逐渐增强</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碱性逐渐增强,酸性逐渐减弱</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0565" y="1096645"/>
            <a:ext cx="3363595" cy="460375"/>
          </a:xfrm>
          <a:prstGeom prst="rect">
            <a:avLst/>
          </a:prstGeom>
          <a:solidFill>
            <a:srgbClr val="FFC000"/>
          </a:solid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关键点拨“对角线规则”</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椭圆 19"/>
          <p:cNvSpPr/>
          <p:nvPr>
            <p:custDataLst>
              <p:tags r:id="rId1"/>
            </p:custDataLst>
          </p:nvPr>
        </p:nvSpPr>
        <p:spPr>
          <a:xfrm>
            <a:off x="3657600" y="148145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custDataLst>
              <p:tags r:id="rId2"/>
            </p:custDataLst>
          </p:nvPr>
        </p:nvSpPr>
        <p:spPr>
          <a:xfrm>
            <a:off x="3381375" y="148145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custDataLst>
              <p:tags r:id="rId3"/>
            </p:custDataLst>
          </p:nvPr>
        </p:nvSpPr>
        <p:spPr>
          <a:xfrm>
            <a:off x="3105150" y="148145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椭圆 4"/>
          <p:cNvSpPr/>
          <p:nvPr>
            <p:custDataLst>
              <p:tags r:id="rId4"/>
            </p:custDataLst>
          </p:nvPr>
        </p:nvSpPr>
        <p:spPr>
          <a:xfrm>
            <a:off x="2763520" y="148145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5"/>
            </p:custDataLst>
          </p:nvPr>
        </p:nvSpPr>
        <p:spPr>
          <a:xfrm>
            <a:off x="2421890" y="148145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6"/>
            </p:custDataLst>
          </p:nvPr>
        </p:nvSpPr>
        <p:spPr>
          <a:xfrm>
            <a:off x="2221865" y="1481455"/>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1231265" y="2074545"/>
            <a:ext cx="4064000" cy="357505"/>
          </a:xfrm>
          <a:prstGeom prst="rect">
            <a:avLst/>
          </a:prstGeom>
          <a:noFill/>
        </p:spPr>
        <p:txBody>
          <a:bodyPr wrap="square" rtlCol="0">
            <a:noAutofit/>
          </a:bodyPr>
          <a:p>
            <a:endParaRPr lang="zh-CN" altLang="en-US"/>
          </a:p>
        </p:txBody>
      </p:sp>
      <p:pic>
        <p:nvPicPr>
          <p:cNvPr id="404" name="image392.jpeg"/>
          <p:cNvPicPr>
            <a:picLocks noChangeAspect="1"/>
          </p:cNvPicPr>
          <p:nvPr>
            <p:custDataLst>
              <p:tags r:id="rId7"/>
            </p:custDataLst>
          </p:nvPr>
        </p:nvPicPr>
        <p:blipFill>
          <a:blip r:embed="rId8"/>
          <a:stretch>
            <a:fillRect/>
          </a:stretch>
        </p:blipFill>
        <p:spPr>
          <a:xfrm>
            <a:off x="916940" y="2006600"/>
            <a:ext cx="1846580" cy="922655"/>
          </a:xfrm>
          <a:prstGeom prst="rect">
            <a:avLst/>
          </a:prstGeom>
        </p:spPr>
      </p:pic>
      <p:sp>
        <p:nvSpPr>
          <p:cNvPr id="10" name="文本框 9"/>
          <p:cNvSpPr txBox="1"/>
          <p:nvPr/>
        </p:nvSpPr>
        <p:spPr>
          <a:xfrm>
            <a:off x="776605" y="3187065"/>
            <a:ext cx="10540365" cy="3032760"/>
          </a:xfrm>
          <a:prstGeom prst="rect">
            <a:avLst/>
          </a:prstGeom>
          <a:noFill/>
        </p:spPr>
        <p:txBody>
          <a:bodyPr wrap="square" rtlCol="0">
            <a:noAutofit/>
          </a:bodyPr>
          <a:p>
            <a:pPr indent="0" fontAlgn="auto">
              <a:lnSpc>
                <a:spcPts val="28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在元素周期表中,某些主族元素与右下方的主族元素的某些性质是相似的,被称为“对角线规则”。(1)Li和Mg在过量的氧气中燃烧均生成普通氧化物,而不是过氧化物。(2)Be和Al的相似性①Be和Al都是两性金属;②BeO和Al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都是两性氧化物,都能和强酸、强碱反应;③Be(OH)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和Al(OH)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都是两性氢氧化物,都能和强酸、强碱反应;④BeCl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和AlCl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都是共价化合物。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2793365"/>
            <a:ext cx="3934460" cy="763270"/>
          </a:xfrm>
          <a:prstGeom prst="rect">
            <a:avLst/>
          </a:prstGeom>
          <a:noFill/>
        </p:spPr>
        <p:txBody>
          <a:bodyPr wrap="square" rtlCol="0">
            <a:noAutofit/>
          </a:bodyPr>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目</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录</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p:txBody>
      </p:sp>
      <p:grpSp>
        <p:nvGrpSpPr>
          <p:cNvPr id="7" name="组合 6"/>
          <p:cNvGrpSpPr/>
          <p:nvPr/>
        </p:nvGrpSpPr>
        <p:grpSpPr>
          <a:xfrm>
            <a:off x="2547274" y="901302"/>
            <a:ext cx="1188051" cy="720000"/>
            <a:chOff x="2634994" y="2725783"/>
            <a:chExt cx="1188051" cy="720000"/>
          </a:xfrm>
        </p:grpSpPr>
        <p:grpSp>
          <p:nvGrpSpPr>
            <p:cNvPr id="8" name="组合 7"/>
            <p:cNvGrpSpPr/>
            <p:nvPr/>
          </p:nvGrpSpPr>
          <p:grpSpPr>
            <a:xfrm>
              <a:off x="2634994" y="2725783"/>
              <a:ext cx="927735" cy="720000"/>
              <a:chOff x="3581478" y="2662988"/>
              <a:chExt cx="927735" cy="720000"/>
            </a:xfrm>
          </p:grpSpPr>
          <p:sp>
            <p:nvSpPr>
              <p:cNvPr id="9" name="椭圆 8"/>
              <p:cNvSpPr/>
              <p:nvPr/>
            </p:nvSpPr>
            <p:spPr>
              <a:xfrm>
                <a:off x="3666568" y="266298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0" name="文本框 9"/>
              <p:cNvSpPr txBox="1"/>
              <p:nvPr/>
            </p:nvSpPr>
            <p:spPr>
              <a:xfrm>
                <a:off x="3581478" y="2720773"/>
                <a:ext cx="927735" cy="52514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01</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11" name="矩形 10"/>
            <p:cNvSpPr/>
            <p:nvPr/>
          </p:nvSpPr>
          <p:spPr>
            <a:xfrm>
              <a:off x="3513165" y="2744398"/>
              <a:ext cx="309880" cy="645160"/>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1">
                <a:ln>
                  <a:noFill/>
                </a:ln>
                <a:solidFill>
                  <a:schemeClr val="bg1"/>
                </a:solidFill>
                <a:effectLst/>
                <a:uLnTx/>
                <a:uFillTx/>
                <a:latin typeface="思源宋体 CN" panose="02020400000000000000" pitchFamily="18" charset="-122"/>
                <a:ea typeface="思源宋体 CN" panose="02020400000000000000" pitchFamily="18" charset="-122"/>
                <a:cs typeface="+mn-cs"/>
                <a:sym typeface="Arial" panose="020B0604020202020204" pitchFamily="34" charset="0"/>
              </a:endParaRPr>
            </a:p>
          </p:txBody>
        </p:sp>
      </p:grpSp>
      <p:grpSp>
        <p:nvGrpSpPr>
          <p:cNvPr id="12" name="组合 11"/>
          <p:cNvGrpSpPr/>
          <p:nvPr/>
        </p:nvGrpSpPr>
        <p:grpSpPr>
          <a:xfrm>
            <a:off x="2624459" y="1600303"/>
            <a:ext cx="6485540" cy="720000"/>
            <a:chOff x="3305269" y="1733278"/>
            <a:chExt cx="6485540" cy="720000"/>
          </a:xfrm>
        </p:grpSpPr>
        <p:grpSp>
          <p:nvGrpSpPr>
            <p:cNvPr id="13" name="组合 12"/>
            <p:cNvGrpSpPr/>
            <p:nvPr/>
          </p:nvGrpSpPr>
          <p:grpSpPr>
            <a:xfrm>
              <a:off x="3305269" y="1733278"/>
              <a:ext cx="776605" cy="720000"/>
              <a:chOff x="4251753" y="1670483"/>
              <a:chExt cx="776605" cy="720000"/>
            </a:xfrm>
          </p:grpSpPr>
          <p:sp>
            <p:nvSpPr>
              <p:cNvPr id="14" name="椭圆 13"/>
              <p:cNvSpPr/>
              <p:nvPr/>
            </p:nvSpPr>
            <p:spPr>
              <a:xfrm>
                <a:off x="4275533" y="1670483"/>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7" name="文本框 16"/>
              <p:cNvSpPr txBox="1"/>
              <p:nvPr/>
            </p:nvSpPr>
            <p:spPr>
              <a:xfrm>
                <a:off x="4251753" y="1731443"/>
                <a:ext cx="776605" cy="56642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02</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41" name="矩形 40"/>
            <p:cNvSpPr/>
            <p:nvPr/>
          </p:nvSpPr>
          <p:spPr>
            <a:xfrm>
              <a:off x="4274564" y="1933938"/>
              <a:ext cx="5516245" cy="4603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26 元素周期表　元素周期律</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42" name="组合 41"/>
          <p:cNvGrpSpPr/>
          <p:nvPr/>
        </p:nvGrpSpPr>
        <p:grpSpPr>
          <a:xfrm>
            <a:off x="2504303" y="2373867"/>
            <a:ext cx="8841105" cy="952500"/>
            <a:chOff x="2592449" y="2725783"/>
            <a:chExt cx="8841105" cy="952500"/>
          </a:xfrm>
        </p:grpSpPr>
        <p:grpSp>
          <p:nvGrpSpPr>
            <p:cNvPr id="43" name="组合 42"/>
            <p:cNvGrpSpPr/>
            <p:nvPr/>
          </p:nvGrpSpPr>
          <p:grpSpPr>
            <a:xfrm>
              <a:off x="2592449" y="2725783"/>
              <a:ext cx="924560" cy="720000"/>
              <a:chOff x="3538933" y="2662988"/>
              <a:chExt cx="924560" cy="720000"/>
            </a:xfrm>
          </p:grpSpPr>
          <p:sp>
            <p:nvSpPr>
              <p:cNvPr id="44" name="椭圆 43"/>
              <p:cNvSpPr/>
              <p:nvPr/>
            </p:nvSpPr>
            <p:spPr>
              <a:xfrm>
                <a:off x="3666568" y="266298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45" name="文本框 44"/>
              <p:cNvSpPr txBox="1"/>
              <p:nvPr/>
            </p:nvSpPr>
            <p:spPr>
              <a:xfrm>
                <a:off x="3538933" y="2740458"/>
                <a:ext cx="924560" cy="58356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03</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46" name="矩形 45"/>
            <p:cNvSpPr/>
            <p:nvPr/>
          </p:nvSpPr>
          <p:spPr>
            <a:xfrm>
              <a:off x="3662424" y="2848338"/>
              <a:ext cx="7771130" cy="82994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专题</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7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元素推断　元素周期表与元素周期律的综合应用</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7" name="组合 46"/>
          <p:cNvGrpSpPr/>
          <p:nvPr/>
        </p:nvGrpSpPr>
        <p:grpSpPr>
          <a:xfrm>
            <a:off x="2630033" y="3128113"/>
            <a:ext cx="6699885" cy="958850"/>
            <a:chOff x="2720084" y="2725783"/>
            <a:chExt cx="6699885" cy="958850"/>
          </a:xfrm>
        </p:grpSpPr>
        <p:sp>
          <p:nvSpPr>
            <p:cNvPr id="49" name="椭圆 48"/>
            <p:cNvSpPr/>
            <p:nvPr/>
          </p:nvSpPr>
          <p:spPr>
            <a:xfrm>
              <a:off x="2720084" y="2725783"/>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51" name="矩形 50"/>
            <p:cNvSpPr/>
            <p:nvPr/>
          </p:nvSpPr>
          <p:spPr>
            <a:xfrm>
              <a:off x="3683379" y="2854688"/>
              <a:ext cx="5736590" cy="82994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27 化学键 </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cxnSp>
        <p:nvCxnSpPr>
          <p:cNvPr id="3" name="直接连接符 2"/>
          <p:cNvCxnSpPr/>
          <p:nvPr>
            <p:custDataLst>
              <p:tags r:id="rId1"/>
            </p:custDataLst>
          </p:nvPr>
        </p:nvCxnSpPr>
        <p:spPr>
          <a:xfrm flipV="1">
            <a:off x="5768975" y="4755515"/>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cxnSp>
        <p:nvCxnSpPr>
          <p:cNvPr id="2" name="直接连接符 1"/>
          <p:cNvCxnSpPr/>
          <p:nvPr>
            <p:custDataLst>
              <p:tags r:id="rId2"/>
            </p:custDataLst>
          </p:nvPr>
        </p:nvCxnSpPr>
        <p:spPr>
          <a:xfrm flipV="1">
            <a:off x="5768975" y="47459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4" name="文本框 3"/>
          <p:cNvSpPr txBox="1"/>
          <p:nvPr/>
        </p:nvSpPr>
        <p:spPr>
          <a:xfrm>
            <a:off x="3510915" y="1029970"/>
            <a:ext cx="5594350" cy="460375"/>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25 原子结构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custDataLst>
              <p:tags r:id="rId3"/>
            </p:custDataLst>
          </p:nvPr>
        </p:nvSpPr>
        <p:spPr>
          <a:xfrm>
            <a:off x="2547620" y="3190240"/>
            <a:ext cx="754380" cy="583565"/>
          </a:xfrm>
          <a:prstGeom prst="rect">
            <a:avLst/>
          </a:prstGeom>
          <a:noFill/>
        </p:spPr>
        <p:txBody>
          <a:bodyPr wrap="square" rtlCol="0">
            <a:spAutoFit/>
          </a:bodyPr>
          <a:p>
            <a:pPr marR="0" indent="0" algn="ctr" defTabSz="914400" fontAlgn="auto">
              <a:lnSpc>
                <a:spcPct val="100000"/>
              </a:lnSpc>
              <a:spcBef>
                <a:spcPts val="0"/>
              </a:spcBef>
              <a:spcAft>
                <a:spcPts val="0"/>
              </a:spcAft>
              <a:buClrTx/>
              <a:buSzTx/>
              <a:buFontTx/>
              <a:buNone/>
              <a:defRPr/>
            </a:pPr>
            <a:r>
              <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rPr>
              <a:t>04</a:t>
            </a:r>
            <a:endPar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endParaRPr>
          </a:p>
        </p:txBody>
      </p:sp>
      <p:sp>
        <p:nvSpPr>
          <p:cNvPr id="19" name="椭圆 18"/>
          <p:cNvSpPr/>
          <p:nvPr>
            <p:custDataLst>
              <p:tags r:id="rId4"/>
            </p:custDataLst>
          </p:nvPr>
        </p:nvSpPr>
        <p:spPr>
          <a:xfrm>
            <a:off x="2632999" y="3871197"/>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20" name="文本框 19"/>
          <p:cNvSpPr txBox="1"/>
          <p:nvPr>
            <p:custDataLst>
              <p:tags r:id="rId5"/>
            </p:custDataLst>
          </p:nvPr>
        </p:nvSpPr>
        <p:spPr>
          <a:xfrm>
            <a:off x="2497744" y="3963907"/>
            <a:ext cx="927735" cy="525145"/>
          </a:xfrm>
          <a:prstGeom prst="rect">
            <a:avLst/>
          </a:prstGeom>
          <a:noFill/>
        </p:spPr>
        <p:txBody>
          <a:bodyPr wrap="square" rtlCol="0">
            <a:noAutofit/>
          </a:bodyPr>
          <a:p>
            <a:pPr marR="0" indent="0" algn="ctr" defTabSz="914400" fontAlgn="auto">
              <a:lnSpc>
                <a:spcPct val="100000"/>
              </a:lnSpc>
              <a:spcBef>
                <a:spcPts val="0"/>
              </a:spcBef>
              <a:spcAft>
                <a:spcPts val="0"/>
              </a:spcAft>
              <a:buClrTx/>
              <a:buSzTx/>
              <a:buFontTx/>
              <a:buNone/>
              <a:defRPr/>
            </a:pPr>
            <a:r>
              <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rPr>
              <a:t>05</a:t>
            </a:r>
            <a:endPar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endParaRPr>
          </a:p>
        </p:txBody>
      </p:sp>
      <p:sp>
        <p:nvSpPr>
          <p:cNvPr id="21" name="文本框 20"/>
          <p:cNvSpPr txBox="1"/>
          <p:nvPr>
            <p:custDataLst>
              <p:tags r:id="rId6"/>
            </p:custDataLst>
          </p:nvPr>
        </p:nvSpPr>
        <p:spPr>
          <a:xfrm>
            <a:off x="3593465" y="4011295"/>
            <a:ext cx="7019290" cy="1568450"/>
          </a:xfrm>
          <a:prstGeom prst="rect">
            <a:avLst/>
          </a:prstGeom>
          <a:noFill/>
        </p:spPr>
        <p:txBody>
          <a:bodyPr wrap="square" rtlCol="0">
            <a:spAutoFit/>
          </a:bodyPr>
          <a:p>
            <a:r>
              <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考点2</a:t>
            </a:r>
            <a:r>
              <a:rPr 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8 分子的空间结构   </a:t>
            </a:r>
            <a:endParaRPr lang="zh-CN" altLang="en-US" sz="2400"/>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mn-ea"/>
            </a:endParaRPr>
          </a:p>
          <a:p>
            <a:endParaRPr lang="zh-CN" altLang="en-US" sz="2400"/>
          </a:p>
        </p:txBody>
      </p:sp>
      <p:sp>
        <p:nvSpPr>
          <p:cNvPr id="23" name="椭圆 22"/>
          <p:cNvSpPr/>
          <p:nvPr>
            <p:custDataLst>
              <p:tags r:id="rId7"/>
            </p:custDataLst>
          </p:nvPr>
        </p:nvSpPr>
        <p:spPr>
          <a:xfrm>
            <a:off x="2632999" y="4614013"/>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24" name="文本框 23"/>
          <p:cNvSpPr txBox="1"/>
          <p:nvPr>
            <p:custDataLst>
              <p:tags r:id="rId8"/>
            </p:custDataLst>
          </p:nvPr>
        </p:nvSpPr>
        <p:spPr>
          <a:xfrm>
            <a:off x="2546350" y="4650105"/>
            <a:ext cx="759460" cy="671830"/>
          </a:xfrm>
          <a:prstGeom prst="rect">
            <a:avLst/>
          </a:prstGeom>
          <a:noFill/>
        </p:spPr>
        <p:txBody>
          <a:bodyPr wrap="square" rtlCol="0">
            <a:noAutofit/>
          </a:bodyPr>
          <a:p>
            <a:pPr marR="0" indent="0" algn="ctr" defTabSz="914400" fontAlgn="auto">
              <a:lnSpc>
                <a:spcPct val="100000"/>
              </a:lnSpc>
              <a:spcBef>
                <a:spcPts val="0"/>
              </a:spcBef>
              <a:spcAft>
                <a:spcPts val="0"/>
              </a:spcAft>
              <a:buClrTx/>
              <a:buSzTx/>
              <a:buFontTx/>
              <a:buNone/>
              <a:defRPr/>
            </a:pPr>
            <a:r>
              <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rPr>
              <a:t>06</a:t>
            </a:r>
            <a:endPar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endParaRPr>
          </a:p>
        </p:txBody>
      </p:sp>
      <p:sp>
        <p:nvSpPr>
          <p:cNvPr id="26" name="文本框 25"/>
          <p:cNvSpPr txBox="1"/>
          <p:nvPr>
            <p:custDataLst>
              <p:tags r:id="rId9"/>
            </p:custDataLst>
          </p:nvPr>
        </p:nvSpPr>
        <p:spPr>
          <a:xfrm>
            <a:off x="3574415" y="4730115"/>
            <a:ext cx="7019290" cy="829945"/>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29 分子结构与物质的性质 </a:t>
            </a:r>
            <a:endParaRPr lang="zh-CN" altLang="en-US" sz="2400" b="1"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mn-ea"/>
            </a:endParaRPr>
          </a:p>
          <a:p>
            <a:endParaRPr lang="zh-CN" altLang="en-US" sz="2400"/>
          </a:p>
        </p:txBody>
      </p:sp>
      <p:grpSp>
        <p:nvGrpSpPr>
          <p:cNvPr id="27" name="组合 26"/>
          <p:cNvGrpSpPr/>
          <p:nvPr/>
        </p:nvGrpSpPr>
        <p:grpSpPr>
          <a:xfrm>
            <a:off x="2599344" y="5355058"/>
            <a:ext cx="6558915" cy="720000"/>
            <a:chOff x="4373624" y="1552303"/>
            <a:chExt cx="6558915" cy="720000"/>
          </a:xfrm>
        </p:grpSpPr>
        <p:grpSp>
          <p:nvGrpSpPr>
            <p:cNvPr id="28" name="组合 27"/>
            <p:cNvGrpSpPr/>
            <p:nvPr/>
          </p:nvGrpSpPr>
          <p:grpSpPr>
            <a:xfrm>
              <a:off x="4373624" y="1552303"/>
              <a:ext cx="751115" cy="720000"/>
              <a:chOff x="5320108" y="1489508"/>
              <a:chExt cx="751115" cy="720000"/>
            </a:xfrm>
          </p:grpSpPr>
          <p:sp>
            <p:nvSpPr>
              <p:cNvPr id="29" name="椭圆 28"/>
              <p:cNvSpPr/>
              <p:nvPr>
                <p:custDataLst>
                  <p:tags r:id="rId10"/>
                </p:custDataLst>
              </p:nvPr>
            </p:nvSpPr>
            <p:spPr>
              <a:xfrm>
                <a:off x="5351223" y="148950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30" name="文本框 29"/>
              <p:cNvSpPr txBox="1"/>
              <p:nvPr>
                <p:custDataLst>
                  <p:tags r:id="rId11"/>
                </p:custDataLst>
              </p:nvPr>
            </p:nvSpPr>
            <p:spPr>
              <a:xfrm>
                <a:off x="5320108" y="1563168"/>
                <a:ext cx="749300" cy="58356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07</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31" name="矩形 30"/>
            <p:cNvSpPr/>
            <p:nvPr>
              <p:custDataLst>
                <p:tags r:id="rId12"/>
              </p:custDataLst>
            </p:nvPr>
          </p:nvSpPr>
          <p:spPr>
            <a:xfrm>
              <a:off x="5416294" y="1663428"/>
              <a:ext cx="5516245" cy="4603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30 晶体结构与性质 </a:t>
              </a:r>
              <a:endPar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32" name="组合 31"/>
          <p:cNvGrpSpPr/>
          <p:nvPr/>
        </p:nvGrpSpPr>
        <p:grpSpPr>
          <a:xfrm>
            <a:off x="2497744" y="6108168"/>
            <a:ext cx="6607810" cy="720000"/>
            <a:chOff x="4303774" y="1571353"/>
            <a:chExt cx="6607810" cy="720000"/>
          </a:xfrm>
        </p:grpSpPr>
        <p:grpSp>
          <p:nvGrpSpPr>
            <p:cNvPr id="33" name="组合 32"/>
            <p:cNvGrpSpPr/>
            <p:nvPr/>
          </p:nvGrpSpPr>
          <p:grpSpPr>
            <a:xfrm>
              <a:off x="4303774" y="1571353"/>
              <a:ext cx="822960" cy="720000"/>
              <a:chOff x="5250258" y="1508558"/>
              <a:chExt cx="822960" cy="720000"/>
            </a:xfrm>
          </p:grpSpPr>
          <p:sp>
            <p:nvSpPr>
              <p:cNvPr id="34" name="椭圆 33"/>
              <p:cNvSpPr/>
              <p:nvPr>
                <p:custDataLst>
                  <p:tags r:id="rId13"/>
                </p:custDataLst>
              </p:nvPr>
            </p:nvSpPr>
            <p:spPr>
              <a:xfrm>
                <a:off x="5351223" y="150855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35" name="文本框 34"/>
              <p:cNvSpPr txBox="1"/>
              <p:nvPr>
                <p:custDataLst>
                  <p:tags r:id="rId14"/>
                </p:custDataLst>
              </p:nvPr>
            </p:nvSpPr>
            <p:spPr>
              <a:xfrm>
                <a:off x="5250258" y="1573963"/>
                <a:ext cx="822960" cy="58356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08</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36" name="矩形 35"/>
            <p:cNvSpPr/>
            <p:nvPr>
              <p:custDataLst>
                <p:tags r:id="rId15"/>
              </p:custDataLst>
            </p:nvPr>
          </p:nvSpPr>
          <p:spPr>
            <a:xfrm>
              <a:off x="5395339" y="1627868"/>
              <a:ext cx="5516245" cy="4603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专题</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8 晶胞结构的多维度分析 </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3925" y="1331595"/>
            <a:ext cx="10180320" cy="416687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电离能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同周期主族元素,从左到右,第一电离能呈增大趋势,第ⅡA族、第ⅤA族元素的第一电离能比同周期相邻主族元素的高。</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例如</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(Mg)&gt;</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(Al)&gt;</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(N)&gt;</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(O)&gt;</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(2)同主族元素,从上到下,第一电离能逐渐减小。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(3)同种元素的原子,逐级电离能越来越大(</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&lt;</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&lt;</a:t>
            </a:r>
            <a:r>
              <a:rPr lang="zh-CN" altLang="en-US" sz="2000" i="1">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&lt;…)。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4电负性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一般来说,同周期主族元素从左到右,元素的电负性逐渐增大,同一主族从上到下,元素的电负性逐渐减小。元素的电负性越大,表示其对键合电子的吸引力越大。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1380" y="1065530"/>
            <a:ext cx="596328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粒子半径大小比较的“四同”规律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81380" y="1809115"/>
            <a:ext cx="9925050" cy="485267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同周期主族元素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同周期主族元素从左到右,随着原子序数的增大,原子半径逐渐减小。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同主族元素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同主族元素从上到下,随着原子序数的增大,原子半径逐渐增大。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同种元素粒子半径比较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(1)同种元素的原子和离子——“阴大阳小”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同种元素形成的阴离子、阳离子和原子相比,半径:阴离子&gt;原子&gt;阳离子。例如半径:H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&gt;H&gt;H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(2)同种元素不同价态的阳离子——“数大径小”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同一元素的不同价态的阳离子,核外电子数越多,半径越大。例如半径:Fe&gt;Fe</a:t>
            </a:r>
            <a:r>
              <a:rPr lang="zh-CN" altLang="en-US" sz="2000" u="wavyHeavy" baseline="300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&gt;Fe</a:t>
            </a:r>
            <a:r>
              <a:rPr lang="zh-CN" altLang="en-US" sz="2000" u="wavyHeavy" baseline="300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745" y="1118870"/>
            <a:ext cx="5986145" cy="49530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粒子半径大小比较的“四同”规律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0745" y="1915160"/>
            <a:ext cx="9267190" cy="304165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同结构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核外电子数相同(即核外电子排布相同)时,原子序数越大,核内质子数越多,对核外电子的吸引力越大,粒子半径越小。</a:t>
            </a:r>
            <a:r>
              <a:rPr lang="zh-CN" altLang="en-US" sz="20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例如:</a:t>
            </a:r>
            <a:endParaRPr lang="zh-CN" altLang="en-US" sz="20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①2电子(He原子除外)微粒半径:H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&gt;Li</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&gt;Be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②10电子(Ne原子除外)简单微粒半径: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Mg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③18电子(Ar原子除外)简单微粒半径: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17</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19</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K</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Ca</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14" name="image402.jpeg"/>
          <p:cNvPicPr>
            <a:picLocks noChangeAspect="1"/>
          </p:cNvPicPr>
          <p:nvPr>
            <p:custDataLst>
              <p:tags r:id="rId1"/>
            </p:custDataLst>
          </p:nvPr>
        </p:nvPicPr>
        <p:blipFill>
          <a:blip r:embed="rId2"/>
          <a:stretch>
            <a:fillRect/>
          </a:stretch>
        </p:blipFill>
        <p:spPr>
          <a:xfrm>
            <a:off x="880745" y="5173345"/>
            <a:ext cx="1156970" cy="354965"/>
          </a:xfrm>
          <a:prstGeom prst="rect">
            <a:avLst/>
          </a:prstGeom>
        </p:spPr>
      </p:pic>
      <p:sp>
        <p:nvSpPr>
          <p:cNvPr id="4" name="文本框 3"/>
          <p:cNvSpPr txBox="1"/>
          <p:nvPr/>
        </p:nvSpPr>
        <p:spPr>
          <a:xfrm>
            <a:off x="2122805" y="5088255"/>
            <a:ext cx="8790305"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当元素位于不同周期、不同主族时,可选择一个元素作桥梁来比较微粒半径大小。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9610" y="1075690"/>
            <a:ext cx="625030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粒子半径大小比较的“四同”规律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69950" y="178752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40130" y="2371725"/>
            <a:ext cx="10096500" cy="3851910"/>
          </a:xfrm>
          <a:prstGeom prst="rect">
            <a:avLst/>
          </a:prstGeom>
          <a:noFill/>
        </p:spPr>
        <p:txBody>
          <a:bodyPr wrap="square" rtlCol="0">
            <a:noAutofit/>
          </a:bodyPr>
          <a:p>
            <a:pPr indent="0" fontAlgn="auto">
              <a:lnSpc>
                <a:spcPts val="2800"/>
              </a:lnSpc>
            </a:pPr>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[湖南2023·6,3分]日光灯中用到的某种荧光粉的主要成分为3W</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(ZX</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·WY</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。已知:X、Y、Z和W为原子序数依次增大的前20号元素,W为金属元素。基态X原子s轨道上的电子数和p轨道上的电子数相等,基态X、Y、Z原子的未成对电子数之比为2∶1∶3。下列说法正确的是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A.电负性:X&gt;Y&gt;Z&gt;W</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B.原子半径:X&lt;Y&lt;Z&lt;W</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C.Y和W的单质都能与水反应生成气体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D.Z元素最高价氧化物对应的水化物具有强氧化性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155190" y="3429000"/>
            <a:ext cx="45720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C</a:t>
            </a:r>
            <a:endParaRPr lang="en-US" altLang="zh-CN" sz="2400" b="1">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9355455" y="41783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P101</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5495" y="1149985"/>
            <a:ext cx="59055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粒子半径大小比较的“四同”规律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97585" y="1819275"/>
            <a:ext cx="208978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信息梳理</a:t>
            </a:r>
            <a:endParaRPr lang="zh-CN" altLang="en-US" sz="2400">
              <a:latin typeface="微软雅黑" panose="020B0503020204020204" pitchFamily="34" charset="-122"/>
              <a:ea typeface="微软雅黑" panose="020B0503020204020204" pitchFamily="34" charset="-122"/>
            </a:endParaRPr>
          </a:p>
        </p:txBody>
      </p:sp>
      <p:sp>
        <p:nvSpPr>
          <p:cNvPr id="4" name="文本框 3"/>
          <p:cNvSpPr txBox="1"/>
          <p:nvPr/>
        </p:nvSpPr>
        <p:spPr>
          <a:xfrm>
            <a:off x="996950" y="2426335"/>
            <a:ext cx="9906000" cy="3476625"/>
          </a:xfrm>
          <a:prstGeom prst="rect">
            <a:avLst/>
          </a:prstGeom>
          <a:noFill/>
        </p:spPr>
        <p:txBody>
          <a:bodyPr wrap="square" rtlCol="0">
            <a:noAutofit/>
          </a:bodyPr>
          <a:p>
            <a:pPr indent="0" fontAlgn="auto">
              <a:lnSpc>
                <a:spcPts val="28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基态X原子s轨道上的电子数和p轨道上的电子数相等,X可能为O、Mg;基态X、Y、Z原子的未成对电子数之比为2∶1∶3,前20号元素基态原子的未成对电子数最多为3,则基态X、Y、Z原子的未成对电子数分别为2、1、3,X为O;又知X、Y、Z和W为原子序数依次增大的前20号元素,则Y为F、Na或Al,Z为P;W为金属元素,结合题给物质化学式可知Y为非金属元素,故Y为F,该物质中W的化合价为+2价,则W为Ca。</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5020" y="1905000"/>
            <a:ext cx="10022840" cy="360489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同周期主族元素从左到右电负性逐渐增大,同主族元素从上到下电负性逐渐减小,则电负性:Y(F)&gt;X(O)&gt;Z(P)&gt;W(Ca),A错误;一般地,电子层数越多,原子半径越大,电子层数相同时,核电荷数越大,原子半径越小,故原子半径:Y(F)&lt;X(O)&lt;Z(P)&lt;W(Ca),B错误;F</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O反应可生成O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,Ca与H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O反应可生成H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,C正确;P的最高价氧化物对应的水化物为H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,不具有强氧化性,D错误。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95655" y="1065530"/>
            <a:ext cx="592201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粒子半径大小比较的“四同”规律</a:t>
            </a:r>
            <a:endParaRPr lang="zh-CN" altLang="en-US" sz="2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5655" y="1065530"/>
            <a:ext cx="59436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元素金属性、非金属性强弱的判断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95655" y="1702435"/>
            <a:ext cx="10339705" cy="3754120"/>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元素金属性强弱的判断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(1)根据元素周期律判断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①同周期主族元素从左到右,金属性逐渐减弱。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②同主族元素从上到下,金属性逐渐增强。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(2)根据实验事实判断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①单质与水或酸反应置换出氢气的反应越容易,对应元素的金属性越强。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②最高价氧化物对应水化物的碱性越强,对应元素的金属性越强。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③与盐溶液的置换反应:一般活泼金属单质能从不活泼金属的盐溶液中置换出该金属(钾、钙、钠等极活泼金属除外),活泼金属对应元素的金属性较强。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④金属活动性顺序:一般排在前面的金属对应元素的金属性较强。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⑤原电池中:一般作负极的金属较活泼,对应元素的金属性较强。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9450" y="1013460"/>
            <a:ext cx="5858510" cy="52705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元素金属性、非金属性强弱的判断</a:t>
            </a:r>
            <a:endParaRPr lang="zh-CN" altLang="en-US" sz="2400"/>
          </a:p>
        </p:txBody>
      </p:sp>
      <p:sp>
        <p:nvSpPr>
          <p:cNvPr id="3" name="文本框 2"/>
          <p:cNvSpPr txBox="1"/>
          <p:nvPr/>
        </p:nvSpPr>
        <p:spPr>
          <a:xfrm>
            <a:off x="678815" y="1539875"/>
            <a:ext cx="10499725" cy="4204335"/>
          </a:xfrm>
          <a:prstGeom prst="rect">
            <a:avLst/>
          </a:prstGeom>
          <a:noFill/>
        </p:spPr>
        <p:txBody>
          <a:bodyPr wrap="square" rtlCol="0">
            <a:noAutofit/>
          </a:bodyPr>
          <a:p>
            <a:pPr indent="0" fontAlgn="auto">
              <a:lnSpc>
                <a:spcPts val="28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元素非金属性强弱的判断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(1)根据元素周期律判断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①同周期主族元素从左到右,随原子序数增加,非金属性逐渐增强。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②同主族元素从上到下,随原子序数增加,非金属性逐渐减弱。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(2)根据实验事实判断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①单质与氢气化合越容易,简单氢化物越稳定,对应元素的非金属性越强。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②最高价氧化物对应水化物的酸性越强,对应元素的非金属性越强。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③非金属性强的元素对应的单质与盐溶液、气体或无氧酸溶液反应时可置换出非金属性弱的元素对应的单质(F</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除外),如Cl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与NaBr溶液、O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S反应分别置换出Br</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、S。一般来说,非金属单质越活泼,对应元素的非金属性越强。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④与同种金属反应的难易:越易反应,对应元素的非金属性越强。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⑤简单气态氢化物的还原性强弱:简单气态氢化物还原性越弱,对应元素的非金属性越强。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9450" y="1022985"/>
            <a:ext cx="5899785" cy="45402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元素金属性、非金属性强弱的判断</a:t>
            </a:r>
            <a:endParaRPr lang="zh-CN" altLang="en-US" sz="2400"/>
          </a:p>
        </p:txBody>
      </p:sp>
      <p:sp>
        <p:nvSpPr>
          <p:cNvPr id="3" name="文本框 2"/>
          <p:cNvSpPr txBox="1"/>
          <p:nvPr/>
        </p:nvSpPr>
        <p:spPr>
          <a:xfrm>
            <a:off x="679450" y="1638300"/>
            <a:ext cx="4328795" cy="538480"/>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79450" y="2052955"/>
            <a:ext cx="10393680" cy="3848735"/>
          </a:xfrm>
          <a:prstGeom prst="rect">
            <a:avLst/>
          </a:prstGeom>
          <a:noFill/>
        </p:spPr>
        <p:txBody>
          <a:bodyPr wrap="square" rtlCol="0">
            <a:noAutofit/>
          </a:bodyPr>
          <a:p>
            <a:pPr indent="0" fontAlgn="auto">
              <a:lnSpc>
                <a:spcPts val="2800"/>
              </a:lnSpc>
            </a:pPr>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[全国甲2022·12,6分]Q、X、Y、Z是原子序数依次增大的短周期主族元素,其最外层电子数之和为19。Q与X、Y、Z位于不同周期,X、Y相邻,Y原子最外层电子数是Q原子内层电子数的2倍。下列说法正确的是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A.非金属性:X&gt;Q</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B.单质的熔点:X&gt;Y</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C.简单氢化物的沸点:Z&gt;Q</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D.最高价含氧酸的酸性:Z&gt;Y</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3652520" y="2807335"/>
            <a:ext cx="403225"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D</a:t>
            </a:r>
            <a:endParaRPr lang="en-US" altLang="zh-CN" sz="2400" b="1">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8261985" y="45974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P102</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6585" y="1002665"/>
            <a:ext cx="5888990" cy="43243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元素金属性、非金属性强弱的判断</a:t>
            </a:r>
            <a:endParaRPr lang="zh-CN" altLang="en-US" sz="2400"/>
          </a:p>
        </p:txBody>
      </p:sp>
      <p:sp>
        <p:nvSpPr>
          <p:cNvPr id="3" name="文本框 2"/>
          <p:cNvSpPr txBox="1"/>
          <p:nvPr/>
        </p:nvSpPr>
        <p:spPr>
          <a:xfrm>
            <a:off x="616585" y="153289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信息梳理</a:t>
            </a:r>
            <a:endParaRPr lang="zh-CN" altLang="en-US" sz="2400">
              <a:latin typeface="微软雅黑" panose="020B0503020204020204" pitchFamily="34" charset="-122"/>
              <a:ea typeface="微软雅黑" panose="020B0503020204020204" pitchFamily="34" charset="-122"/>
            </a:endParaRPr>
          </a:p>
        </p:txBody>
      </p:sp>
      <p:sp>
        <p:nvSpPr>
          <p:cNvPr id="4" name="文本框 3"/>
          <p:cNvSpPr txBox="1"/>
          <p:nvPr/>
        </p:nvSpPr>
        <p:spPr>
          <a:xfrm>
            <a:off x="616585" y="2159000"/>
            <a:ext cx="10627360" cy="274129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Q、X、Y、Z是原子序数依次增大的短周期主族元素,Y原子最外层电子数是Q原子内层电子数的2倍,且Q与X、Y、Z位于不同周期,则Q是第二周期元素,X、Y、Z是第三周期元素,Y原子最外层有4个电子,Y为Si;X、Y相邻,Y的原子序数大于X,则X为Al;四种元素原子最外层电子数之和为19,所以Q和Z的最外层电子数之和为19-3-4=12,两种原子的最外层电子数最大为7,则Z可为Cl、S、P,对应的Q为N、O、F。</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1008380" y="2595880"/>
          <a:ext cx="1955165" cy="1429385"/>
        </p:xfrm>
        <a:graphic>
          <a:graphicData uri="http://schemas.openxmlformats.org/drawingml/2006/table">
            <a:tbl>
              <a:tblPr/>
              <a:tblGrid>
                <a:gridCol w="38735"/>
                <a:gridCol w="1875790"/>
                <a:gridCol w="40640"/>
              </a:tblGrid>
              <a:tr h="1429385">
                <a:tc>
                  <a:txBody>
                    <a:bodyPr/>
                    <a:p>
                      <a:pPr indent="0" algn="ctr">
                        <a:buNone/>
                      </a:pPr>
                      <a:endParaRPr lang="en-US" altLang="en-US" sz="1100" b="0">
                        <a:latin typeface="Calibri" panose="020F0502020204030204" charset="0"/>
                        <a:ea typeface="Calibri" panose="020F0502020204030204" charset="0"/>
                        <a:cs typeface="Calibri" panose="020F0502020204030204" charset="0"/>
                      </a:endParaRPr>
                    </a:p>
                  </a:txBody>
                  <a:tcPr marL="14604" marR="14604" marT="14604" marB="14604" vert="horz" anchor="ctr" anchorCtr="0">
                    <a:lnL>
                      <a:noFill/>
                    </a:lnL>
                    <a:lnR>
                      <a:noFill/>
                    </a:lnR>
                    <a:lnT cap="flat">
                      <a:noFill/>
                    </a:lnT>
                    <a:lnB cap="flat">
                      <a:noFill/>
                    </a:lnB>
                    <a:lnTlToBr>
                      <a:noFill/>
                    </a:lnTlToBr>
                    <a:lnBlToTr>
                      <a:noFill/>
                    </a:lnBlToTr>
                    <a:noFill/>
                  </a:tcPr>
                </a:tc>
                <a:tc>
                  <a:txBody>
                    <a:bodyPr/>
                    <a:p>
                      <a:pPr indent="0" algn="ctr">
                        <a:buNone/>
                      </a:pPr>
                      <a:r>
                        <a:rPr lang="en-US" sz="3200" b="1">
                          <a:solidFill>
                            <a:schemeClr val="tx1"/>
                          </a:solidFill>
                          <a:latin typeface="微软雅黑" panose="020B0503020204020204" pitchFamily="34" charset="-122"/>
                          <a:ea typeface="微软雅黑" panose="020B0503020204020204" pitchFamily="34" charset="-122"/>
                          <a:cs typeface="Calibri" panose="020F0502020204030204" charset="0"/>
                        </a:rPr>
                        <a:t>知识梳理　构建体系</a:t>
                      </a:r>
                      <a:endParaRPr lang="en-US" altLang="en-US" sz="3200" b="1">
                        <a:solidFill>
                          <a:schemeClr val="tx1"/>
                        </a:solidFill>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a:noFill/>
                    </a:lnR>
                    <a:lnT cap="flat">
                      <a:noFill/>
                    </a:lnT>
                    <a:lnB cap="flat">
                      <a:noFill/>
                    </a:lnB>
                    <a:lnTlToBr>
                      <a:noFill/>
                    </a:lnTlToBr>
                    <a:lnBlToTr>
                      <a:noFill/>
                    </a:lnBlToTr>
                    <a:noFill/>
                  </a:tcPr>
                </a:tc>
                <a:tc>
                  <a:txBody>
                    <a:bodyPr/>
                    <a:p>
                      <a:pPr indent="0" algn="ctr">
                        <a:buNone/>
                      </a:pPr>
                      <a:endParaRPr lang="en-US" altLang="en-US" sz="3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cap="flat">
                      <a:noFill/>
                    </a:lnR>
                    <a:lnT cap="flat">
                      <a:noFill/>
                    </a:lnT>
                    <a:lnB cap="flat">
                      <a:noFill/>
                    </a:lnB>
                    <a:lnTlToBr>
                      <a:noFill/>
                    </a:lnTlToBr>
                    <a:lnBlToTr>
                      <a:noFill/>
                    </a:lnBlToTr>
                    <a:noFill/>
                  </a:tcPr>
                </a:tc>
              </a:tr>
            </a:tbl>
          </a:graphicData>
        </a:graphic>
      </p:graphicFrame>
      <p:pic>
        <p:nvPicPr>
          <p:cNvPr id="337" name="image325.jpeg"/>
          <p:cNvPicPr>
            <a:picLocks noChangeAspect="1"/>
          </p:cNvPicPr>
          <p:nvPr>
            <p:custDataLst>
              <p:tags r:id="rId2"/>
            </p:custDataLst>
          </p:nvPr>
        </p:nvPicPr>
        <p:blipFill>
          <a:blip r:embed="rId3"/>
          <a:stretch>
            <a:fillRect/>
          </a:stretch>
        </p:blipFill>
        <p:spPr>
          <a:xfrm>
            <a:off x="3749675" y="989330"/>
            <a:ext cx="7708900" cy="5313045"/>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8815" y="1171575"/>
            <a:ext cx="5997575" cy="43307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元素金属性、非金属性强弱的判断</a:t>
            </a:r>
            <a:endParaRPr lang="zh-CN" altLang="en-US" sz="2400"/>
          </a:p>
        </p:txBody>
      </p:sp>
      <p:sp>
        <p:nvSpPr>
          <p:cNvPr id="3" name="文本框 2"/>
          <p:cNvSpPr txBox="1"/>
          <p:nvPr/>
        </p:nvSpPr>
        <p:spPr>
          <a:xfrm>
            <a:off x="678815" y="1979295"/>
            <a:ext cx="10988040" cy="2042795"/>
          </a:xfrm>
          <a:prstGeom prst="rect">
            <a:avLst/>
          </a:prstGeom>
          <a:noFill/>
        </p:spPr>
        <p:txBody>
          <a:bodyPr wrap="square" rtlCol="0">
            <a:noAutofit/>
          </a:bodyPr>
          <a:p>
            <a:pPr indent="0" fontAlgn="auto">
              <a:lnSpc>
                <a:spcPts val="29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【解析】Al是金属元素,N、O、F均为非金属元素,所以非金属性:X&lt;Q,A错误;铝条在酒精灯上灼烧时金属熔化而不滴下(氧化膜包裹住熔化的铝),由此可以判断Al的熔点较低,而Si的熔点为1 410 ℃,熔点相对较高,B错误;NH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O、HF都能形成分子间氢键,具有较高的沸点,即简单氢化物的沸点:Z&lt;Q,C错误;Z可以为Cl、S、P,则非金属性:Z&gt;Y,所以最高价含氧酸的酸性:Z&gt;Y,D正确。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53110" y="1043940"/>
            <a:ext cx="5413375" cy="45339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电离能、电负性的比较与应用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52475" y="1627505"/>
            <a:ext cx="9937115" cy="4568190"/>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电离能</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(1)电离能的大小比较存在以下几种情况: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①同主族元素从上到下,随着原子核外电子层数的增多,原子失电子能力逐渐增强,第一电离能逐渐减小。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同周期元素从左到右,随着质子数的增多,原子失电子能力逐渐减弱,第一电离能应逐渐增大;但第ⅡA族元素的p轨道处于全空状态,第ⅤA族元素的p轨道处于半充满状态,原子不容易失电子,第一电离能大于同周期相邻元素,所以同周期元素从左到右,第一电离能呈增大趋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③同种元素的原子,失去第二个电子所需要的能量高于失去第一个电子所需要的能量,同理,失去第三个电子所需要的能量高于失去第二个电子所需要的能量,则同一原子的逐级电离能依次增大。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④当原子失电子达到半充满、全充满或全空状态时,再失去一个电子所需要的能量会变得更高,电离能会有大幅度的增大,如Na原子失去1个电子后,2p轨道达到全充满状态,则失去第二个电子所需要的能量更高,即I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110" y="1043940"/>
            <a:ext cx="534289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电离能、电负性的比较与应用</a:t>
            </a:r>
            <a:endParaRPr lang="zh-CN" altLang="en-US" sz="2400"/>
          </a:p>
        </p:txBody>
      </p:sp>
      <p:sp>
        <p:nvSpPr>
          <p:cNvPr id="3" name="文本框 2"/>
          <p:cNvSpPr txBox="1"/>
          <p:nvPr/>
        </p:nvSpPr>
        <p:spPr>
          <a:xfrm>
            <a:off x="752475" y="1703070"/>
            <a:ext cx="10245090" cy="392938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(2)应用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根据逐级电离能的变化规律,可以判断原子核外的电子排布和常见化合价。例如,K:I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&lt;I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,表明K原子核外最外层只有1个电子,易失去1个电子形成+1价阳离子。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110" y="1075690"/>
            <a:ext cx="534289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电离能、电负性的比较与应用</a:t>
            </a:r>
            <a:endParaRPr lang="zh-CN" altLang="en-US" sz="2400"/>
          </a:p>
        </p:txBody>
      </p:sp>
      <p:sp>
        <p:nvSpPr>
          <p:cNvPr id="3" name="文本框 2"/>
          <p:cNvSpPr txBox="1"/>
          <p:nvPr/>
        </p:nvSpPr>
        <p:spPr>
          <a:xfrm>
            <a:off x="753110" y="1688465"/>
            <a:ext cx="10010140" cy="3331845"/>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电负性</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(1)大小比较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①同周期主族元素从左到右,元素的电负性逐渐变大。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②同一主族从上到下,元素的电负性逐渐变小。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(2)应用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①判断元素的金属性和非金属性的强弱。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金属元素的电负性一般小于1.8,电负性越小,金属元素的原子越容易失电子,对键合电子的吸引力越小,其金属性越强;非金属元素的电负性一般大于1.8,电负性越大,非金属元素的原子越容易得电子,对键合电子的吸引力越大,其非金属性越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033780"/>
            <a:ext cx="5288915" cy="49530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电离能、电负性的比较与应用</a:t>
            </a:r>
            <a:endParaRPr lang="zh-CN" altLang="en-US" sz="2400"/>
          </a:p>
        </p:txBody>
      </p:sp>
      <p:sp>
        <p:nvSpPr>
          <p:cNvPr id="3" name="文本框 2"/>
          <p:cNvSpPr txBox="1"/>
          <p:nvPr/>
        </p:nvSpPr>
        <p:spPr>
          <a:xfrm>
            <a:off x="806450" y="1872615"/>
            <a:ext cx="10100310" cy="426593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②判断化学键的类型。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一般认为,如果两种成键元素原子间的电负性差值大于1.7,它们之间通常形成离子键;如果两种成键元素原子间的电负性差值小于1.7,它们之间通常形成共价键。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③判断化合物中元素化合价的正负。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电负性的大小能够衡量元素在化合物中吸引电子能力的大小。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电负性小的元素在化合物中吸引电子的能力弱,元素的化合价为正值;电负性大的元素在化合物中吸引电子的能力强,元素的化合价为负值。</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3735" y="1055370"/>
            <a:ext cx="5422265" cy="49593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电离能、电负性的比较与应用</a:t>
            </a:r>
            <a:endParaRPr lang="zh-CN" altLang="en-US" sz="2400"/>
          </a:p>
        </p:txBody>
      </p:sp>
      <p:sp>
        <p:nvSpPr>
          <p:cNvPr id="3" name="文本框 2"/>
          <p:cNvSpPr txBox="1"/>
          <p:nvPr/>
        </p:nvSpPr>
        <p:spPr>
          <a:xfrm>
            <a:off x="763905" y="1681480"/>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真题例3</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64540" y="2272665"/>
            <a:ext cx="9935845" cy="311975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[广东2023·14,4分]化合物XYZ</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ME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可作肥料,所含的5种元素位于主族,在每个短周期均有分布,仅有Y和M同族。Y的基态原子价层p轨道半充满,X的基态原子价层电子排布式为ns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n-1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,X与M同周期,E在地壳中含量最多。下列说法正确的是(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A.元素电负性:E&gt;Y&gt;Z</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B.氢化物沸点:M&gt;Y&gt;E</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C.第一电离能:X&gt;E&gt;Y</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D.YZ3和Y的空间结构均为三角锥形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7529195" y="3072765"/>
            <a:ext cx="605155"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A</a:t>
            </a:r>
            <a:endParaRPr lang="en-US" altLang="zh-CN" sz="2400" b="1">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9312910" y="43878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P103</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6290" y="1033780"/>
            <a:ext cx="5300345" cy="45402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电离能、电负性的比较与应用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59790" y="164909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信息梳理</a:t>
            </a:r>
            <a:r>
              <a:rPr lang="zh-CN" altLang="en-US"/>
              <a:t>　</a:t>
            </a:r>
            <a:endParaRPr lang="zh-CN" altLang="en-US"/>
          </a:p>
        </p:txBody>
      </p:sp>
      <p:sp>
        <p:nvSpPr>
          <p:cNvPr id="4" name="文本框 3"/>
          <p:cNvSpPr txBox="1"/>
          <p:nvPr/>
        </p:nvSpPr>
        <p:spPr>
          <a:xfrm>
            <a:off x="934720" y="2109470"/>
            <a:ext cx="9798050" cy="306324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已知组成化合物XYZ</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ME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的5种元素位于主族,在每个短周期均有分布,其中E在地壳中含量最多,E为O;X与M同周期,且X的基态原子价层电子排布式为ns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n-1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,因为5种元素在每个短周期均有分布且仅Y和M同族,可知X不为第ⅠA族元素,则n≠2,只能n=3,X为Mg;Y的基态原子价层p轨道半充满,则最外层电子排布可能是2s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或3s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,则Y为N或P,因为Y和M同族,X与M同周期,则Y为N、M为P;5种元素在三个短周期均有分布,则Z为H,故Z、Y、E、X、M分别为H、N、O、Mg、P。</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9610" y="1033780"/>
            <a:ext cx="5274945" cy="47434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电离能、电负性的比较与应用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89610" y="1873250"/>
            <a:ext cx="10488930" cy="3004820"/>
          </a:xfrm>
          <a:prstGeom prst="rect">
            <a:avLst/>
          </a:prstGeom>
          <a:noFill/>
        </p:spPr>
        <p:txBody>
          <a:bodyPr wrap="square" rtlCol="0">
            <a:noAutofit/>
          </a:bodyPr>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5555555"/>
          <p:cNvPicPr>
            <a:picLocks noChangeAspect="1"/>
          </p:cNvPicPr>
          <p:nvPr/>
        </p:nvPicPr>
        <p:blipFill>
          <a:blip r:embed="rId1"/>
          <a:stretch>
            <a:fillRect/>
          </a:stretch>
        </p:blipFill>
        <p:spPr>
          <a:xfrm>
            <a:off x="669925" y="2265045"/>
            <a:ext cx="10735945" cy="26924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7</a:t>
              </a:r>
              <a:endParaRPr lang="en-US" altLang="zh-CN" sz="4800" dirty="0">
                <a:latin typeface="+mj-lt"/>
                <a:ea typeface="黑体" panose="02010609060101010101" charset="-122"/>
                <a:cs typeface="+mj-lt"/>
              </a:endParaRPr>
            </a:p>
          </p:txBody>
        </p:sp>
      </p:grpSp>
      <p:sp>
        <p:nvSpPr>
          <p:cNvPr id="2" name="文本框 1"/>
          <p:cNvSpPr txBox="1"/>
          <p:nvPr/>
        </p:nvSpPr>
        <p:spPr>
          <a:xfrm>
            <a:off x="4057015" y="2940685"/>
            <a:ext cx="7430135" cy="1938020"/>
          </a:xfrm>
          <a:prstGeom prst="rect">
            <a:avLst/>
          </a:prstGeom>
          <a:noFill/>
        </p:spPr>
        <p:txBody>
          <a:bodyPr wrap="square" rtlCol="0">
            <a:spAutoFit/>
          </a:bodyPr>
          <a:p>
            <a:pPr algn="ctr" defTabSz="1219200">
              <a:lnSpc>
                <a:spcPct val="100000"/>
              </a:lnSpc>
              <a:spcBef>
                <a:spcPct val="0"/>
              </a:spcBef>
              <a:buFont typeface="思源宋体 CN Heavy" panose="02020900000000000000" pitchFamily="18" charset="-122"/>
              <a:buNone/>
              <a:defRPr/>
            </a:pPr>
            <a:r>
              <a:rPr 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专题</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endParaRPr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元素推断　元素周期表与元素周期律的综合应用</a:t>
            </a:r>
            <a:endParaRPr lang="zh-CN" altLang="en-US" sz="40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01700" y="1522095"/>
            <a:ext cx="9618980" cy="3784600"/>
          </a:xfrm>
          <a:prstGeom prst="rect">
            <a:avLst/>
          </a:prstGeom>
          <a:noFill/>
        </p:spPr>
        <p:txBody>
          <a:bodyPr wrap="square" rtlCol="0">
            <a:noAutofit/>
          </a:bodyPr>
          <a:p>
            <a:pPr indent="0" fontAlgn="auto">
              <a:lnSpc>
                <a:spcPts val="3380"/>
              </a:lnSpc>
            </a:pPr>
            <a:r>
              <a:rPr lang="en-US" altLang="zh-CN"/>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素推断、元素周期表与元素周期律的综合应用是高考选择题必考题型,结合元素化合物性质和题给信息完成元素推断,并利用元素周期律回答问题。突破此类问题需要掌握元素的电负性、第一电离能、原子半径等性质及在周期表中的变化规律,以题目中的特殊信息作为切入点,分析推断出其他未知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25</a:t>
              </a:r>
              <a:endParaRPr lang="en-US" altLang="zh-CN" sz="4800" dirty="0">
                <a:latin typeface="+mj-lt"/>
                <a:ea typeface="黑体" panose="02010609060101010101" charset="-122"/>
                <a:cs typeface="+mj-lt"/>
              </a:endParaRPr>
            </a:p>
          </p:txBody>
        </p:sp>
      </p:grpSp>
      <p:sp>
        <p:nvSpPr>
          <p:cNvPr id="2" name="文本框 1"/>
          <p:cNvSpPr txBox="1"/>
          <p:nvPr/>
        </p:nvSpPr>
        <p:spPr>
          <a:xfrm>
            <a:off x="4078605" y="3201670"/>
            <a:ext cx="6912610" cy="1322070"/>
          </a:xfrm>
          <a:prstGeom prst="rect">
            <a:avLst/>
          </a:prstGeom>
          <a:noFill/>
        </p:spPr>
        <p:txBody>
          <a:bodyPr wrap="square" rtlCol="0">
            <a:spAutoFit/>
          </a:bodyPr>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25 </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defTabSz="1219200">
              <a:lnSpc>
                <a:spcPct val="100000"/>
              </a:lnSpc>
              <a:spcBef>
                <a:spcPct val="0"/>
              </a:spcBef>
              <a:buFont typeface="思源宋体 CN Heavy" panose="02020900000000000000" pitchFamily="18" charset="-122"/>
              <a:buNone/>
              <a:defRPr/>
            </a:pP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原子结构 </a:t>
            </a:r>
            <a:endParaRPr lang="zh-CN" altLang="en-US" sz="4000" b="1" dirty="0">
              <a:solidFill>
                <a:schemeClr val="bg1"/>
              </a:solidFill>
              <a:latin typeface="微软雅黑" panose="020B0503020204020204" pitchFamily="34" charset="-122"/>
              <a:ea typeface="微软雅黑" panose="020B0503020204020204" pitchFamily="34" charset="-122"/>
              <a:cs typeface="思源宋体 CN Heavy" panose="02020900000000000000" pitchFamily="18"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7085" y="1129030"/>
            <a:ext cx="4445000" cy="42164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利用原子结构推断元素</a:t>
            </a:r>
            <a:r>
              <a:rPr lang="zh-CN" altLang="en-US"/>
              <a:t>　</a:t>
            </a:r>
            <a:endParaRPr lang="zh-CN" altLang="en-US"/>
          </a:p>
        </p:txBody>
      </p:sp>
      <p:pic>
        <p:nvPicPr>
          <p:cNvPr id="444" name="image432.jpeg"/>
          <p:cNvPicPr>
            <a:picLocks noChangeAspect="1"/>
          </p:cNvPicPr>
          <p:nvPr>
            <p:custDataLst>
              <p:tags r:id="rId1"/>
            </p:custDataLst>
          </p:nvPr>
        </p:nvPicPr>
        <p:blipFill>
          <a:blip r:embed="rId2"/>
          <a:stretch>
            <a:fillRect/>
          </a:stretch>
        </p:blipFill>
        <p:spPr>
          <a:xfrm>
            <a:off x="5334635" y="1140460"/>
            <a:ext cx="718185" cy="410210"/>
          </a:xfrm>
          <a:prstGeom prst="rect">
            <a:avLst/>
          </a:prstGeom>
        </p:spPr>
      </p:pic>
      <p:sp>
        <p:nvSpPr>
          <p:cNvPr id="3" name="文本框 2"/>
          <p:cNvSpPr txBox="1"/>
          <p:nvPr/>
        </p:nvSpPr>
        <p:spPr>
          <a:xfrm>
            <a:off x="807085" y="2223770"/>
            <a:ext cx="9999980" cy="294322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该类试题通常以文字表述的形式出现,通常围绕原子的结构和核外电子排布规律进行考查,在解决该类试题时,需牢记原子中的两个等式关系: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原子序数=质子数=核外电子数=质量数-中子数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主族序数=最外层电子数=最高正化合价=8-|最低负化合价|(O、F除外)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2155" y="1033780"/>
            <a:ext cx="4350385" cy="51689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利用原子结构推断元素</a:t>
            </a:r>
            <a:endParaRPr lang="zh-CN" altLang="en-US" sz="2400"/>
          </a:p>
        </p:txBody>
      </p:sp>
      <p:pic>
        <p:nvPicPr>
          <p:cNvPr id="444" name="image432.jpeg"/>
          <p:cNvPicPr>
            <a:picLocks noChangeAspect="1"/>
          </p:cNvPicPr>
          <p:nvPr>
            <p:custDataLst>
              <p:tags r:id="rId1"/>
            </p:custDataLst>
          </p:nvPr>
        </p:nvPicPr>
        <p:blipFill>
          <a:blip r:embed="rId2"/>
          <a:stretch>
            <a:fillRect/>
          </a:stretch>
        </p:blipFill>
        <p:spPr>
          <a:xfrm>
            <a:off x="5334635" y="1140460"/>
            <a:ext cx="718185" cy="410210"/>
          </a:xfrm>
          <a:prstGeom prst="rect">
            <a:avLst/>
          </a:prstGeom>
        </p:spPr>
      </p:pic>
      <p:sp>
        <p:nvSpPr>
          <p:cNvPr id="4" name="文本框 3"/>
          <p:cNvSpPr txBox="1"/>
          <p:nvPr/>
        </p:nvSpPr>
        <p:spPr>
          <a:xfrm>
            <a:off x="732155" y="2223135"/>
            <a:ext cx="10351770" cy="3128010"/>
          </a:xfrm>
          <a:prstGeom prst="rect">
            <a:avLst/>
          </a:prstGeom>
          <a:noFill/>
        </p:spPr>
        <p:txBody>
          <a:bodyPr wrap="square" rtlCol="0">
            <a:noAutofit/>
          </a:bodyPr>
          <a:p>
            <a:pPr indent="0" fontAlgn="auto">
              <a:lnSpc>
                <a:spcPts val="2800"/>
              </a:lnSpc>
            </a:pPr>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[浙江2023年6月·11,3分]X、Y、Z、W四种短周期主族元素,原子序数依次增大。X、Y与Z位于同一周期,且只有X、Y元素相邻。X基态原子核外有2个未成对电子,W原子在同周期中原子半径最大。下列说法不正确的是(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A.第一电离能:Y&gt;Z&gt;X</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B.电负性:Z&gt;Y&gt;X&gt;W</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C.Z、W原子形成稀有气体电子构型的简单离子的半径:W&lt;Z</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D.W</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与水反应生成产物之一是非极性分子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38200" y="165671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725670" y="2907030"/>
            <a:ext cx="530860"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A</a:t>
            </a:r>
            <a:endParaRPr lang="en-US" altLang="zh-CN" sz="2800" b="1">
              <a:solidFill>
                <a:srgbClr val="FF0000"/>
              </a:solidFill>
              <a:latin typeface="Times New Roman" panose="02020603050405020304" charset="0"/>
              <a:cs typeface="Times New Roman" panose="02020603050405020304" charset="0"/>
            </a:endParaRPr>
          </a:p>
        </p:txBody>
      </p:sp>
      <p:sp>
        <p:nvSpPr>
          <p:cNvPr id="3" name="文本框 2"/>
          <p:cNvSpPr txBox="1"/>
          <p:nvPr/>
        </p:nvSpPr>
        <p:spPr>
          <a:xfrm>
            <a:off x="9302750" y="35306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P104</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8655" y="1002030"/>
            <a:ext cx="4413885" cy="52768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利用原子结构推断元素</a:t>
            </a:r>
            <a:endParaRPr lang="zh-CN" altLang="en-US" sz="2400"/>
          </a:p>
        </p:txBody>
      </p:sp>
      <p:pic>
        <p:nvPicPr>
          <p:cNvPr id="444" name="image432.jpeg"/>
          <p:cNvPicPr>
            <a:picLocks noChangeAspect="1"/>
          </p:cNvPicPr>
          <p:nvPr>
            <p:custDataLst>
              <p:tags r:id="rId1"/>
            </p:custDataLst>
          </p:nvPr>
        </p:nvPicPr>
        <p:blipFill>
          <a:blip r:embed="rId2"/>
          <a:stretch>
            <a:fillRect/>
          </a:stretch>
        </p:blipFill>
        <p:spPr>
          <a:xfrm>
            <a:off x="5334635" y="1140460"/>
            <a:ext cx="718185" cy="410210"/>
          </a:xfrm>
          <a:prstGeom prst="rect">
            <a:avLst/>
          </a:prstGeom>
        </p:spPr>
      </p:pic>
      <p:sp>
        <p:nvSpPr>
          <p:cNvPr id="4" name="文本框 3"/>
          <p:cNvSpPr txBox="1"/>
          <p:nvPr/>
        </p:nvSpPr>
        <p:spPr>
          <a:xfrm>
            <a:off x="843915" y="189357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信息梳理</a:t>
            </a:r>
            <a:r>
              <a:rPr lang="zh-CN" altLang="en-US"/>
              <a:t>　</a:t>
            </a:r>
            <a:endParaRPr lang="zh-CN" altLang="en-US"/>
          </a:p>
        </p:txBody>
      </p:sp>
      <p:sp>
        <p:nvSpPr>
          <p:cNvPr id="7" name="文本框 6"/>
          <p:cNvSpPr txBox="1"/>
          <p:nvPr/>
        </p:nvSpPr>
        <p:spPr>
          <a:xfrm>
            <a:off x="843915" y="2489835"/>
            <a:ext cx="9259570" cy="305054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X、Y、Z、W是原子序数依次增大的短周期主族元素,且X、Y、Z位于同一周期,则X、Y、Z是第二周期元素,W是第三周期元素。X基态原子核外有2个未成对电子,且只有X、Y相邻,Z与Y不相邻,则X、Y分别为C、N元素,Z为F元素;W是第三周期中原子半径最大的元素,则W为Na元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745" y="1259840"/>
            <a:ext cx="437134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利用原子结构推断元素</a:t>
            </a:r>
            <a:endParaRPr lang="zh-CN" altLang="en-US" sz="2400"/>
          </a:p>
        </p:txBody>
      </p:sp>
      <p:pic>
        <p:nvPicPr>
          <p:cNvPr id="444" name="image432.jpeg"/>
          <p:cNvPicPr>
            <a:picLocks noChangeAspect="1"/>
          </p:cNvPicPr>
          <p:nvPr>
            <p:custDataLst>
              <p:tags r:id="rId1"/>
            </p:custDataLst>
          </p:nvPr>
        </p:nvPicPr>
        <p:blipFill>
          <a:blip r:embed="rId2"/>
          <a:stretch>
            <a:fillRect/>
          </a:stretch>
        </p:blipFill>
        <p:spPr>
          <a:xfrm>
            <a:off x="5334635" y="1259840"/>
            <a:ext cx="718185" cy="410210"/>
          </a:xfrm>
          <a:prstGeom prst="rect">
            <a:avLst/>
          </a:prstGeom>
        </p:spPr>
      </p:pic>
      <p:pic>
        <p:nvPicPr>
          <p:cNvPr id="9" name="图片 8"/>
          <p:cNvPicPr>
            <a:picLocks noChangeAspect="1"/>
          </p:cNvPicPr>
          <p:nvPr/>
        </p:nvPicPr>
        <p:blipFill>
          <a:blip r:embed="rId3"/>
          <a:stretch>
            <a:fillRect/>
          </a:stretch>
        </p:blipFill>
        <p:spPr>
          <a:xfrm>
            <a:off x="1116965" y="2034540"/>
            <a:ext cx="7981315" cy="358838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745" y="1075690"/>
            <a:ext cx="5295900" cy="43243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利用元素周期表片段推断元素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0745" y="1872615"/>
            <a:ext cx="10096500" cy="2839085"/>
          </a:xfrm>
          <a:prstGeom prst="rect">
            <a:avLst/>
          </a:prstGeom>
          <a:noFill/>
        </p:spPr>
        <p:txBody>
          <a:bodyPr wrap="square" rtlCol="0">
            <a:noAutofit/>
          </a:bodyPr>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(1)几种元素的核外电子数或最外层电子数之和,通过位置关系,列出一元一次方程求解;</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(2)某一元素组成的物质的特征性质或用途;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(3)最高化合价、原子半径或离子半径条件等;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(4)电负性或电离能的特点。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93775" y="1872615"/>
            <a:ext cx="518287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题干中常见的信息类型如下:</a:t>
            </a:r>
            <a:endParaRPr lang="zh-CN" altLang="en-US" sz="24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9790" y="1171575"/>
            <a:ext cx="5361305" cy="44259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利用元素周期表片段推断元素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44880" y="176593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09015" y="2378075"/>
            <a:ext cx="9511665" cy="330517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[广东2022·7,2分]甲~戊均为短周期元素,在元素周期表中的相对位置如图所示;戊的最高价氧化物对应的水化物为强酸。下列说法不正确的是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A.原子半径:丁&gt;戊&gt;乙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B.非金属性:戊&gt;丁&gt;丙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C.甲的氢化物遇氯化氢一定有白烟产生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D.丙的最高价氧化物对应的水化物一定能与强碱反应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57" name="image445.jpeg"/>
          <p:cNvPicPr>
            <a:picLocks noChangeAspect="1"/>
          </p:cNvPicPr>
          <p:nvPr>
            <p:custDataLst>
              <p:tags r:id="rId1"/>
            </p:custDataLst>
          </p:nvPr>
        </p:nvPicPr>
        <p:blipFill>
          <a:blip r:embed="rId2"/>
          <a:stretch>
            <a:fillRect/>
          </a:stretch>
        </p:blipFill>
        <p:spPr>
          <a:xfrm>
            <a:off x="5844540" y="3362325"/>
            <a:ext cx="1111885" cy="715010"/>
          </a:xfrm>
          <a:prstGeom prst="rect">
            <a:avLst/>
          </a:prstGeom>
        </p:spPr>
      </p:pic>
      <p:sp>
        <p:nvSpPr>
          <p:cNvPr id="5" name="文本框 4"/>
          <p:cNvSpPr txBox="1"/>
          <p:nvPr/>
        </p:nvSpPr>
        <p:spPr>
          <a:xfrm>
            <a:off x="7624445" y="2796540"/>
            <a:ext cx="520700" cy="460375"/>
          </a:xfrm>
          <a:prstGeom prst="rect">
            <a:avLst/>
          </a:prstGeom>
          <a:noFill/>
        </p:spPr>
        <p:txBody>
          <a:bodyPr wrap="square" rtlCol="0">
            <a:spAutoFit/>
          </a:bodyPr>
          <a:p>
            <a:r>
              <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rPr>
              <a:t>C</a:t>
            </a:r>
            <a:endPar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endParaRPr>
          </a:p>
        </p:txBody>
      </p:sp>
      <p:sp>
        <p:nvSpPr>
          <p:cNvPr id="6" name="文本框 5"/>
          <p:cNvSpPr txBox="1"/>
          <p:nvPr/>
        </p:nvSpPr>
        <p:spPr>
          <a:xfrm>
            <a:off x="8453120" y="38608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P104</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3130" y="1118235"/>
            <a:ext cx="54229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利用元素周期表片段推断元素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3130" y="1851025"/>
            <a:ext cx="9532620" cy="439483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短周期元素甲~戊,根据图示可知,这些元素位于第二周期和第三周期。同周期主族元素从左到右原子半径逐渐减小,同主族元素从上到下原子半径逐渐增大,故原子半径:丁&gt;戊&gt;乙,A正确;同周期主族元素从左到右非金属性逐渐增强,故非金属性:戊&gt;丁&gt;丙,B正确;戊的最高价氧化物对应的水化物是强酸,则戊可能为S或Cl,若戊为Cl,结合位置关系可知,甲为N,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遇HCl有白烟产生,若戊为S,则甲为C,甲的氢化物与氯化氢反应不会产生白烟,C错误;戊可能为S或Cl,结合位置关系可知,丙可能为Si或P,其最高价氧化物对应的水化物为H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SiO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,二者都能与强碱反应,D正确。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21360" y="1064260"/>
            <a:ext cx="7705090" cy="40132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通过元素及其化合物的性质及转化关系推断元素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20725" y="1660525"/>
            <a:ext cx="5498465" cy="5949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(1)常考短周期元素及其化合物的特征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2176145" y="3040380"/>
            <a:ext cx="4064000" cy="368300"/>
          </a:xfrm>
          <a:prstGeom prst="rect">
            <a:avLst/>
          </a:prstGeom>
          <a:noFill/>
        </p:spPr>
        <p:txBody>
          <a:bodyPr wrap="square" rtlCol="0">
            <a:spAutoFit/>
          </a:bodyPr>
          <a:p>
            <a:endParaRPr lang="zh-CN" altLang="en-US"/>
          </a:p>
        </p:txBody>
      </p:sp>
      <p:graphicFrame>
        <p:nvGraphicFramePr>
          <p:cNvPr id="7" name="表格 6"/>
          <p:cNvGraphicFramePr/>
          <p:nvPr>
            <p:custDataLst>
              <p:tags r:id="rId1"/>
            </p:custDataLst>
          </p:nvPr>
        </p:nvGraphicFramePr>
        <p:xfrm>
          <a:off x="854710" y="2256155"/>
          <a:ext cx="10168255" cy="3505835"/>
        </p:xfrm>
        <a:graphic>
          <a:graphicData uri="http://schemas.openxmlformats.org/drawingml/2006/table">
            <a:tbl>
              <a:tblPr/>
              <a:tblGrid>
                <a:gridCol w="1981200"/>
                <a:gridCol w="8187055"/>
              </a:tblGrid>
              <a:tr h="35687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元素</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信息</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9595">
                <a:tc>
                  <a:txBody>
                    <a:bodyPr/>
                    <a:p>
                      <a:pPr indent="0" algn="ctr">
                        <a:buNone/>
                      </a:pPr>
                      <a:r>
                        <a:rPr lang="en-US" sz="2000" b="0">
                          <a:latin typeface="微软雅黑" panose="020B0503020204020204" pitchFamily="34" charset="-122"/>
                          <a:ea typeface="微软雅黑" panose="020B0503020204020204" pitchFamily="34" charset="-122"/>
                          <a:cs typeface="NEU-BZ" charset="0"/>
                        </a:rPr>
                        <a:t>F</a:t>
                      </a:r>
                      <a:endParaRPr lang="en-US" altLang="en-US" sz="20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Calibri" panose="020F0502020204030204" charset="0"/>
                        </a:rPr>
                        <a:t>元素的最简单氢化物可腐蚀玻璃、元素的简单气态氢化物最稳定</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40815">
                <a:tc>
                  <a:txBody>
                    <a:bodyPr/>
                    <a:p>
                      <a:pPr indent="0" algn="ctr">
                        <a:buNone/>
                      </a:pPr>
                      <a:r>
                        <a:rPr lang="en-US" sz="2000" b="0">
                          <a:latin typeface="微软雅黑" panose="020B0503020204020204" pitchFamily="34" charset="-122"/>
                          <a:ea typeface="微软雅黑" panose="020B0503020204020204" pitchFamily="34" charset="-122"/>
                          <a:cs typeface="NEU-BZ" charset="0"/>
                        </a:rPr>
                        <a:t>N</a:t>
                      </a:r>
                      <a:endParaRPr lang="en-US" altLang="en-US" sz="20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元素的气态氢化物与其最高价氧化物对应的水化物能发生化合反应、元素的气态氢化物的水溶液呈碱性、元素的某种氧化物</a:t>
                      </a:r>
                      <a:r>
                        <a:rPr lang="en-US" sz="2000" b="0">
                          <a:latin typeface="微软雅黑" panose="020B0503020204020204" pitchFamily="34" charset="-122"/>
                          <a:ea typeface="微软雅黑" panose="020B0503020204020204" pitchFamily="34" charset="-122"/>
                          <a:cs typeface="微软雅黑" panose="020B0503020204020204" pitchFamily="34" charset="-122"/>
                        </a:rPr>
                        <a:t>(气体)为红棕色、元素的简单氢化物</a:t>
                      </a:r>
                      <a:r>
                        <a:rPr lang="en-US" sz="2000" b="0">
                          <a:latin typeface="微软雅黑" panose="020B0503020204020204" pitchFamily="34" charset="-122"/>
                          <a:ea typeface="微软雅黑" panose="020B0503020204020204" pitchFamily="34" charset="-122"/>
                          <a:cs typeface="微软雅黑" panose="020B0503020204020204" pitchFamily="34" charset="-122"/>
                        </a:rPr>
                        <a:t>(常温下为气体)可用作制冷剂</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0230">
                <a:tc>
                  <a:txBody>
                    <a:bodyPr/>
                    <a:p>
                      <a:pPr indent="0" algn="ctr">
                        <a:buNone/>
                      </a:pPr>
                      <a:r>
                        <a:rPr lang="en-US" sz="2000" b="0">
                          <a:latin typeface="微软雅黑" panose="020B0503020204020204" pitchFamily="34" charset="-122"/>
                          <a:ea typeface="微软雅黑" panose="020B0503020204020204" pitchFamily="34" charset="-122"/>
                          <a:cs typeface="NEU-BZ" charset="0"/>
                        </a:rPr>
                        <a:t>S</a:t>
                      </a:r>
                      <a:endParaRPr lang="en-US" altLang="en-US" sz="20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元素的气态氢化物与其气态氧化物反应生成该元素单质(淡黄色)</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8325">
                <a:tc>
                  <a:txBody>
                    <a:bodyPr/>
                    <a:p>
                      <a:pPr indent="0" algn="ctr">
                        <a:buNone/>
                      </a:pPr>
                      <a:r>
                        <a:rPr lang="en-US" sz="2000" b="0">
                          <a:latin typeface="微软雅黑" panose="020B0503020204020204" pitchFamily="34" charset="-122"/>
                          <a:ea typeface="微软雅黑" panose="020B0503020204020204" pitchFamily="34" charset="-122"/>
                          <a:cs typeface="NEU-BZ" charset="0"/>
                        </a:rPr>
                        <a:t>Cl</a:t>
                      </a:r>
                      <a:endParaRPr lang="en-US" altLang="en-US" sz="20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Calibri" panose="020F0502020204030204" charset="0"/>
                        </a:rPr>
                        <a:t>元素单质为黄绿色气体、对应简单氢化物能检查氨气管道是否泄漏</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21995" y="1140460"/>
            <a:ext cx="7747000" cy="50736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通过元素及其化合物的性质及转化关系推断元素</a:t>
            </a:r>
            <a:endParaRPr lang="zh-CN" altLang="en-US" sz="2400"/>
          </a:p>
        </p:txBody>
      </p:sp>
      <p:sp>
        <p:nvSpPr>
          <p:cNvPr id="4" name="文本框 3"/>
          <p:cNvSpPr txBox="1"/>
          <p:nvPr/>
        </p:nvSpPr>
        <p:spPr>
          <a:xfrm>
            <a:off x="859790" y="2032000"/>
            <a:ext cx="9596120" cy="3291840"/>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(2)围绕酸碱性的考查</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短周期元素组成的化合物中只有1种强碱:NaOH</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短周期元素组成的化合物中有4种强酸:HNO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、HCl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短周期元素组成的物质中具有两性的共有6种:Al、Al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、Al(OH)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及Be、BeO、Be(OH)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短周期元素组成的气态化合物溶于水显碱性的只有1种:NH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(3)通过物质的转化关系推断元素时,常见的转化关系如下: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①直线型转化关系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C,若X是O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,则A、B、C中均含有的元素可能是C、N、S或Na。</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59" name="image447.jpeg" descr="source:si_idm1054960160;FounderCES"/>
          <p:cNvPicPr>
            <a:picLocks noChangeAspect="1"/>
          </p:cNvPicPr>
          <p:nvPr>
            <p:custDataLst>
              <p:tags r:id="rId1"/>
            </p:custDataLst>
          </p:nvPr>
        </p:nvPicPr>
        <p:blipFill>
          <a:blip r:embed="rId2"/>
          <a:stretch>
            <a:fillRect/>
          </a:stretch>
        </p:blipFill>
        <p:spPr>
          <a:xfrm>
            <a:off x="1162685" y="4779645"/>
            <a:ext cx="520700" cy="455295"/>
          </a:xfrm>
          <a:prstGeom prst="rect">
            <a:avLst/>
          </a:prstGeom>
        </p:spPr>
      </p:pic>
      <p:pic>
        <p:nvPicPr>
          <p:cNvPr id="5" name="image447.jpeg" descr="source:si_idm1054960160;FounderCES"/>
          <p:cNvPicPr>
            <a:picLocks noChangeAspect="1"/>
          </p:cNvPicPr>
          <p:nvPr>
            <p:custDataLst>
              <p:tags r:id="rId3"/>
            </p:custDataLst>
          </p:nvPr>
        </p:nvPicPr>
        <p:blipFill>
          <a:blip r:embed="rId2"/>
          <a:stretch>
            <a:fillRect/>
          </a:stretch>
        </p:blipFill>
        <p:spPr>
          <a:xfrm>
            <a:off x="1927225" y="4779645"/>
            <a:ext cx="542290" cy="47434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3905" y="1151255"/>
            <a:ext cx="7792085" cy="53848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通过元素及其化合物的性质及转化关系推断元素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63905" y="1798320"/>
            <a:ext cx="10573385" cy="403352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②交叉型转化关系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则A、B、C、D、E中均含有的元素可能是C、N、S、Na或Al。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③三角型转化关系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则A、B、C中均含有的元素可能是N、Na、Al、Fe或S等。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61" name="image449.jpeg"/>
          <p:cNvPicPr>
            <a:picLocks noChangeAspect="1"/>
          </p:cNvPicPr>
          <p:nvPr>
            <p:custDataLst>
              <p:tags r:id="rId1"/>
            </p:custDataLst>
          </p:nvPr>
        </p:nvPicPr>
        <p:blipFill>
          <a:blip r:embed="rId2"/>
          <a:stretch>
            <a:fillRect/>
          </a:stretch>
        </p:blipFill>
        <p:spPr>
          <a:xfrm>
            <a:off x="959485" y="2643505"/>
            <a:ext cx="1049020" cy="987425"/>
          </a:xfrm>
          <a:prstGeom prst="rect">
            <a:avLst/>
          </a:prstGeom>
        </p:spPr>
      </p:pic>
      <p:pic>
        <p:nvPicPr>
          <p:cNvPr id="462" name="image450.jpeg"/>
          <p:cNvPicPr>
            <a:picLocks noChangeAspect="1"/>
          </p:cNvPicPr>
          <p:nvPr>
            <p:custDataLst>
              <p:tags r:id="rId3"/>
            </p:custDataLst>
          </p:nvPr>
        </p:nvPicPr>
        <p:blipFill>
          <a:blip r:embed="rId4"/>
          <a:stretch>
            <a:fillRect/>
          </a:stretch>
        </p:blipFill>
        <p:spPr>
          <a:xfrm>
            <a:off x="850900" y="4584700"/>
            <a:ext cx="1266190" cy="10299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6725" y="205105"/>
            <a:ext cx="4916805" cy="804545"/>
          </a:xfrm>
          <a:prstGeom prst="rect">
            <a:avLst/>
          </a:prstGeom>
          <a:noFill/>
        </p:spPr>
        <p:txBody>
          <a:bodyPr wrap="square" rtlCol="0">
            <a:noAutofit/>
          </a:bodyPr>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a:p>
        </p:txBody>
      </p:sp>
      <p:sp>
        <p:nvSpPr>
          <p:cNvPr id="4" name="文本框 3"/>
          <p:cNvSpPr txBox="1"/>
          <p:nvPr/>
        </p:nvSpPr>
        <p:spPr>
          <a:xfrm>
            <a:off x="1748790" y="2764790"/>
            <a:ext cx="2650490" cy="1464310"/>
          </a:xfrm>
          <a:prstGeom prst="rect">
            <a:avLst/>
          </a:prstGeom>
          <a:noFill/>
        </p:spPr>
        <p:txBody>
          <a:bodyPr wrap="square" rtlCol="0">
            <a:noAutofit/>
          </a:bodyPr>
          <a:p>
            <a:r>
              <a:rPr lang="zh-CN" altLang="en-US" sz="3600">
                <a:latin typeface="微软雅黑" panose="020B0503020204020204" pitchFamily="34" charset="-122"/>
                <a:ea typeface="微软雅黑" panose="020B0503020204020204" pitchFamily="34" charset="-122"/>
              </a:rPr>
              <a:t>　</a:t>
            </a:r>
            <a:endParaRPr lang="zh-CN" altLang="en-US" sz="3600">
              <a:latin typeface="微软雅黑" panose="020B0503020204020204" pitchFamily="34" charset="-122"/>
              <a:ea typeface="微软雅黑" panose="020B0503020204020204" pitchFamily="34" charset="-122"/>
            </a:endParaRPr>
          </a:p>
        </p:txBody>
      </p:sp>
      <p:sp>
        <p:nvSpPr>
          <p:cNvPr id="3" name="文本框 2"/>
          <p:cNvSpPr txBox="1"/>
          <p:nvPr/>
        </p:nvSpPr>
        <p:spPr>
          <a:xfrm>
            <a:off x="785495" y="100965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原子结构与符号表征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67740" y="147002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(1)微粒的符号表征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41" name="image329.jpeg"/>
          <p:cNvPicPr>
            <a:picLocks noChangeAspect="1"/>
          </p:cNvPicPr>
          <p:nvPr>
            <p:custDataLst>
              <p:tags r:id="rId1"/>
            </p:custDataLst>
          </p:nvPr>
        </p:nvPicPr>
        <p:blipFill>
          <a:blip r:embed="rId2"/>
          <a:stretch>
            <a:fillRect/>
          </a:stretch>
        </p:blipFill>
        <p:spPr>
          <a:xfrm>
            <a:off x="2488565" y="1927225"/>
            <a:ext cx="3129280" cy="931545"/>
          </a:xfrm>
          <a:prstGeom prst="rect">
            <a:avLst/>
          </a:prstGeom>
        </p:spPr>
      </p:pic>
      <p:sp>
        <p:nvSpPr>
          <p:cNvPr id="7" name="文本框 6"/>
          <p:cNvSpPr txBox="1"/>
          <p:nvPr/>
        </p:nvSpPr>
        <p:spPr>
          <a:xfrm>
            <a:off x="967740" y="3102610"/>
            <a:ext cx="10085705" cy="285242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(2)原子结构特例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①原子中可能不含中子,如</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离子中可能不含电子,如H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②电子排布完全相同的原子不一定是同一种原子,如互为同位素的各原子电子排布相同,但中子数不同。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③元素的最高化合价不一定等于元素原子的最外层电子数,如</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F元素没有正价、O元素没有最高正价</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④形成化合物时,原子核外(或离子核外)最外层不一定是8个电子,如HCl中的H原子、LiCl中的Li</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中的B原子等。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38RI)361BZV$YBCCK[U17T"/>
          <p:cNvPicPr>
            <a:picLocks noChangeAspect="1"/>
          </p:cNvPicPr>
          <p:nvPr>
            <p:custDataLst>
              <p:tags r:id="rId3"/>
            </p:custDataLst>
          </p:nvPr>
        </p:nvPicPr>
        <p:blipFill>
          <a:blip r:embed="rId4"/>
          <a:stretch>
            <a:fillRect/>
          </a:stretch>
        </p:blipFill>
        <p:spPr>
          <a:xfrm>
            <a:off x="3910330" y="3457575"/>
            <a:ext cx="285750" cy="32194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9770" y="1076325"/>
            <a:ext cx="7802880" cy="45339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通过元素及其化合物的性质及转化关系推断元素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28675" y="1925955"/>
            <a:ext cx="10126980" cy="409638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④置换型转化关系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A(单质)+B(化合物)C(单质)+D(化合物),符合条件的有活泼金属与酸或水反应、Mg与CO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反应、F</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与水反应、C与SiO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反应、C与H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O(g)反应等。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⑤特殊的转化关系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ts val="2900"/>
              </a:lnSpc>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fontAlgn="auto">
              <a:lnSpc>
                <a:spcPts val="29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若共价化合物甲和乙反应能看到明显白烟,则Y为H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,X、Z分别为Cl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(或X、Z分别为N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p>
        </p:txBody>
      </p:sp>
      <p:pic>
        <p:nvPicPr>
          <p:cNvPr id="464" name="image452.jpeg"/>
          <p:cNvPicPr>
            <a:picLocks noChangeAspect="1"/>
          </p:cNvPicPr>
          <p:nvPr>
            <p:custDataLst>
              <p:tags r:id="rId1"/>
            </p:custDataLst>
          </p:nvPr>
        </p:nvPicPr>
        <p:blipFill>
          <a:blip r:embed="rId2"/>
          <a:stretch>
            <a:fillRect/>
          </a:stretch>
        </p:blipFill>
        <p:spPr>
          <a:xfrm>
            <a:off x="1108075" y="3529330"/>
            <a:ext cx="3816350" cy="133540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0405" y="1541780"/>
            <a:ext cx="4074795" cy="464185"/>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真题例3</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00405" y="969645"/>
            <a:ext cx="7803515" cy="44132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通过元素及其化合物的性质及转化关系推断元素</a:t>
            </a:r>
            <a:endParaRPr lang="zh-CN" altLang="en-US" sz="2400"/>
          </a:p>
        </p:txBody>
      </p:sp>
      <p:sp>
        <p:nvSpPr>
          <p:cNvPr id="4" name="文本框 3"/>
          <p:cNvSpPr txBox="1"/>
          <p:nvPr/>
        </p:nvSpPr>
        <p:spPr>
          <a:xfrm>
            <a:off x="700405" y="2005965"/>
            <a:ext cx="10339705" cy="3615690"/>
          </a:xfrm>
          <a:prstGeom prst="rect">
            <a:avLst/>
          </a:prstGeom>
          <a:noFill/>
        </p:spPr>
        <p:txBody>
          <a:bodyPr wrap="square" rtlCol="0">
            <a:noAutofit/>
          </a:bodyPr>
          <a:p>
            <a:pPr indent="0" fontAlgn="auto">
              <a:lnSpc>
                <a:spcPts val="2900"/>
              </a:lnSpc>
            </a:pPr>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[全国甲2023·11,6分]W、X、Y、Z为短周期主族元素,原子序数依次增大,最外层电子数之和为19。 Y的最外层电子数与其K层电子数相等,WX</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是形成酸雨的物质之一。下列说法正确的是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A.原子半径:X&gt;W</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B.简单氢化物的沸点:X&lt;Z</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C.Y与X可形成离子化合物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D.Z的最高价含氧酸是弱酸</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783715" y="2795905"/>
            <a:ext cx="551815" cy="460375"/>
          </a:xfrm>
          <a:prstGeom prst="rect">
            <a:avLst/>
          </a:prstGeom>
          <a:noFill/>
        </p:spPr>
        <p:txBody>
          <a:bodyPr wrap="square" rtlCol="0">
            <a:spAutoFit/>
          </a:bodyPr>
          <a:p>
            <a:r>
              <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rPr>
              <a:t>C</a:t>
            </a:r>
            <a:endPar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endParaRPr>
          </a:p>
        </p:txBody>
      </p:sp>
      <p:sp>
        <p:nvSpPr>
          <p:cNvPr id="6" name="文本框 5"/>
          <p:cNvSpPr txBox="1"/>
          <p:nvPr/>
        </p:nvSpPr>
        <p:spPr>
          <a:xfrm>
            <a:off x="8580120" y="29019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P105</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315" y="1597025"/>
            <a:ext cx="4850130" cy="532765"/>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rPr>
              <a:t>信息梳理</a:t>
            </a:r>
            <a:endParaRPr lang="zh-CN" altLang="en-US" sz="2400">
              <a:latin typeface="微软雅黑" panose="020B0503020204020204" pitchFamily="34" charset="-122"/>
              <a:ea typeface="微软雅黑" panose="020B0503020204020204" pitchFamily="34" charset="-122"/>
            </a:endParaRPr>
          </a:p>
        </p:txBody>
      </p:sp>
      <p:sp>
        <p:nvSpPr>
          <p:cNvPr id="3" name="文本框 2"/>
          <p:cNvSpPr txBox="1"/>
          <p:nvPr/>
        </p:nvSpPr>
        <p:spPr>
          <a:xfrm>
            <a:off x="742315" y="2304415"/>
            <a:ext cx="10033000" cy="218440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WX</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是形成酸雨的物质之一,可能是SO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结合W、X、Y、Z为短周期主族元素,原子序数依次增大,则W为N,X为O;Y的最外层电子数与其K层电子数相等,即最外层电子数为2,且Y的原子序数大于X(O),所以Y为Mg;四种元素最外层电子数之和为19,可知Z的最外层电子数为19-5-6-2=6,且Z的原子序数大于Y(Mg),所以Z为S。</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42315" y="969645"/>
            <a:ext cx="7749540" cy="45339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通过元素及其化合物的性质及转化关系推断元素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5020" y="2000250"/>
            <a:ext cx="10076180" cy="312547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【解析】同周期主族元素,从左往右原子半径依次减小,所以原子半径:W(N)&gt;X(O),A错误;X的简单氢化物为H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O,Z的简单氢化物为H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S,水分子之间存在氢键,熔、沸点更高,所以简单氢化物的沸点:X(H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O)&gt;Z(H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S),B错误;X、Y形成的化合物MgO为离子化合物,C正确;Z为S,其最高价含氧酸为硫酸(H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),是一种强酸,D错误。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95655" y="1065530"/>
            <a:ext cx="7748905" cy="46545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通过元素及其化合物的性质及转化关系推断元素</a:t>
            </a:r>
            <a:endParaRPr lang="zh-CN" altLang="en-US" sz="24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0085" y="1086485"/>
            <a:ext cx="5931535" cy="50736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考法4　利用物质结构与成键特点推断元素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72" name="image460.jpeg"/>
          <p:cNvPicPr>
            <a:picLocks noChangeAspect="1"/>
          </p:cNvPicPr>
          <p:nvPr>
            <p:custDataLst>
              <p:tags r:id="rId1"/>
            </p:custDataLst>
          </p:nvPr>
        </p:nvPicPr>
        <p:blipFill>
          <a:blip r:embed="rId2"/>
          <a:stretch>
            <a:fillRect/>
          </a:stretch>
        </p:blipFill>
        <p:spPr>
          <a:xfrm>
            <a:off x="6696710" y="1153795"/>
            <a:ext cx="770255" cy="440055"/>
          </a:xfrm>
          <a:prstGeom prst="rect">
            <a:avLst/>
          </a:prstGeom>
        </p:spPr>
      </p:pic>
      <p:sp>
        <p:nvSpPr>
          <p:cNvPr id="3" name="文本框 2"/>
          <p:cNvSpPr txBox="1"/>
          <p:nvPr/>
        </p:nvSpPr>
        <p:spPr>
          <a:xfrm>
            <a:off x="680085" y="2040255"/>
            <a:ext cx="10328910" cy="3759200"/>
          </a:xfrm>
          <a:prstGeom prst="rect">
            <a:avLst/>
          </a:prstGeom>
          <a:noFill/>
        </p:spPr>
        <p:txBody>
          <a:bodyPr wrap="square" rtlCol="0">
            <a:spAutoFit/>
          </a:bodyPr>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该类试题通常会给出微粒的空间结构,要求根据图中化学键信息推断元素种类,解决该类试题时,需先观察微粒整体是否带有电荷。</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当微粒整体不带电荷时,遵循如下规律(以短周期主族元素为例):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形成1个共价键的原子可能为H或位于第ⅦA族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形成2个共价键的原子可能为Be或位于第ⅥA族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形成3个共价键的原子可能为B或位于第ⅤA族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形成4个共价键的原子可能位于第ⅣA族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形成5个共价键的原子一般为P,如PCl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5</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形成6个共价键的原子一般为S,如SF</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形成7个共价键的原子一般为Cl,如HClO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315" y="2211705"/>
            <a:ext cx="9936480" cy="239204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当微粒整体带有电荷时,需先找出得失电子的原子,可用电子式判断其成键情况:如B原子最外层有3个电子,带1个单位负电荷(得1个电子)时,可形成4个共价键;N原子最外层有5个电子,带1个单位正电荷(失1个电子)时,可形成4个共价键;O原子最外层有6个电子,带1个单位负电荷(得1个电子)时,可形成1个共价键。</a:t>
            </a:r>
            <a:endParaRPr lang="zh-CN" altLang="en-US" sz="2000"/>
          </a:p>
        </p:txBody>
      </p:sp>
      <p:sp>
        <p:nvSpPr>
          <p:cNvPr id="3" name="文本框 2"/>
          <p:cNvSpPr txBox="1"/>
          <p:nvPr/>
        </p:nvSpPr>
        <p:spPr>
          <a:xfrm>
            <a:off x="742950" y="1149985"/>
            <a:ext cx="593217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利用物质结构与成键特点推断元素</a:t>
            </a:r>
            <a:endParaRPr lang="zh-CN" altLang="en-US" sz="2400"/>
          </a:p>
        </p:txBody>
      </p:sp>
      <p:pic>
        <p:nvPicPr>
          <p:cNvPr id="472" name="image460.jpeg"/>
          <p:cNvPicPr>
            <a:picLocks noChangeAspect="1"/>
          </p:cNvPicPr>
          <p:nvPr>
            <p:custDataLst>
              <p:tags r:id="rId1"/>
            </p:custDataLst>
          </p:nvPr>
        </p:nvPicPr>
        <p:blipFill>
          <a:blip r:embed="rId2"/>
          <a:stretch>
            <a:fillRect/>
          </a:stretch>
        </p:blipFill>
        <p:spPr>
          <a:xfrm>
            <a:off x="6696710" y="1153795"/>
            <a:ext cx="770255" cy="440055"/>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4700" y="1140460"/>
            <a:ext cx="5963920" cy="47434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利用物质结构与成键特点推断元素</a:t>
            </a:r>
            <a:endParaRPr lang="zh-CN" altLang="en-US" sz="2400"/>
          </a:p>
        </p:txBody>
      </p:sp>
      <p:pic>
        <p:nvPicPr>
          <p:cNvPr id="472" name="image460.jpeg"/>
          <p:cNvPicPr>
            <a:picLocks noChangeAspect="1"/>
          </p:cNvPicPr>
          <p:nvPr>
            <p:custDataLst>
              <p:tags r:id="rId1"/>
            </p:custDataLst>
          </p:nvPr>
        </p:nvPicPr>
        <p:blipFill>
          <a:blip r:embed="rId2"/>
          <a:stretch>
            <a:fillRect/>
          </a:stretch>
        </p:blipFill>
        <p:spPr>
          <a:xfrm>
            <a:off x="6696710" y="1153795"/>
            <a:ext cx="770255" cy="440055"/>
          </a:xfrm>
          <a:prstGeom prst="rect">
            <a:avLst/>
          </a:prstGeom>
        </p:spPr>
      </p:pic>
      <p:sp>
        <p:nvSpPr>
          <p:cNvPr id="3" name="文本框 2"/>
          <p:cNvSpPr txBox="1"/>
          <p:nvPr/>
        </p:nvSpPr>
        <p:spPr>
          <a:xfrm>
            <a:off x="774065" y="1819910"/>
            <a:ext cx="4266565" cy="544830"/>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真题例4</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74700" y="2364105"/>
            <a:ext cx="10244455" cy="309435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[辽宁2023·9,3分]某种镁盐具有良好的电化学性能,其阴离子结构如图所示。W、X、Y、Z、Q是核电荷数依次增大的短周期元素,W、Y原子序数之和等于Z,Y原子价电子数是Q原子价电子数的2倍。下列说法错误的是(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L为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A.W与X的化合物为极性分子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B.第一电离能:Z&gt;Y&gt;X</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C.Q的氧化物是两性氧化物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D.该阴离子中含有配位键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74" name="image462.jpeg" descr="source:si_idm948282672;FounderCES"/>
          <p:cNvPicPr>
            <a:picLocks noChangeAspect="1"/>
          </p:cNvPicPr>
          <p:nvPr>
            <p:custDataLst>
              <p:tags r:id="rId3"/>
            </p:custDataLst>
          </p:nvPr>
        </p:nvPicPr>
        <p:blipFill>
          <a:blip r:embed="rId4"/>
          <a:stretch>
            <a:fillRect/>
          </a:stretch>
        </p:blipFill>
        <p:spPr>
          <a:xfrm>
            <a:off x="925195" y="3515360"/>
            <a:ext cx="1186815" cy="981075"/>
          </a:xfrm>
          <a:prstGeom prst="rect">
            <a:avLst/>
          </a:prstGeom>
        </p:spPr>
      </p:pic>
      <p:pic>
        <p:nvPicPr>
          <p:cNvPr id="475" name="image463.jpeg" descr="source:si_idm948274480;FounderCES"/>
          <p:cNvPicPr>
            <a:picLocks noChangeAspect="1"/>
          </p:cNvPicPr>
          <p:nvPr>
            <p:custDataLst>
              <p:tags r:id="rId5"/>
            </p:custDataLst>
          </p:nvPr>
        </p:nvPicPr>
        <p:blipFill>
          <a:blip r:embed="rId6"/>
          <a:stretch>
            <a:fillRect/>
          </a:stretch>
        </p:blipFill>
        <p:spPr>
          <a:xfrm>
            <a:off x="3146425" y="3515360"/>
            <a:ext cx="1337945" cy="981710"/>
          </a:xfrm>
          <a:prstGeom prst="rect">
            <a:avLst/>
          </a:prstGeom>
        </p:spPr>
      </p:pic>
      <p:sp>
        <p:nvSpPr>
          <p:cNvPr id="5" name="文本框 4"/>
          <p:cNvSpPr txBox="1"/>
          <p:nvPr/>
        </p:nvSpPr>
        <p:spPr>
          <a:xfrm>
            <a:off x="4671695" y="3125470"/>
            <a:ext cx="499110" cy="460375"/>
          </a:xfrm>
          <a:prstGeom prst="rect">
            <a:avLst/>
          </a:prstGeom>
          <a:noFill/>
        </p:spPr>
        <p:txBody>
          <a:bodyPr wrap="square" rtlCol="0">
            <a:spAutoFit/>
          </a:bodyPr>
          <a:p>
            <a:r>
              <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rPr>
              <a:t>A</a:t>
            </a:r>
            <a:endPar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endParaRPr>
          </a:p>
        </p:txBody>
      </p:sp>
      <p:sp>
        <p:nvSpPr>
          <p:cNvPr id="6" name="文本框 5"/>
          <p:cNvSpPr txBox="1"/>
          <p:nvPr/>
        </p:nvSpPr>
        <p:spPr>
          <a:xfrm>
            <a:off x="8983980" y="55562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P106</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745" y="1076325"/>
            <a:ext cx="5858510" cy="51816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利用物质结构与成键特点推断元素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72" name="image460.jpeg"/>
          <p:cNvPicPr>
            <a:picLocks noChangeAspect="1"/>
          </p:cNvPicPr>
          <p:nvPr>
            <p:custDataLst>
              <p:tags r:id="rId1"/>
            </p:custDataLst>
          </p:nvPr>
        </p:nvPicPr>
        <p:blipFill>
          <a:blip r:embed="rId2"/>
          <a:stretch>
            <a:fillRect/>
          </a:stretch>
        </p:blipFill>
        <p:spPr>
          <a:xfrm>
            <a:off x="6696710" y="1153795"/>
            <a:ext cx="770255" cy="440055"/>
          </a:xfrm>
          <a:prstGeom prst="rect">
            <a:avLst/>
          </a:prstGeom>
        </p:spPr>
      </p:pic>
      <p:sp>
        <p:nvSpPr>
          <p:cNvPr id="4" name="文本框 3"/>
          <p:cNvSpPr txBox="1"/>
          <p:nvPr/>
        </p:nvSpPr>
        <p:spPr>
          <a:xfrm>
            <a:off x="753745" y="2360930"/>
            <a:ext cx="10382885" cy="177863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题给结构中各元素原子成键特点分析:Q得到1个电子后形成4个共价键,且Q原子价电子数为Y原子价电子数的一半,则Q原子价电子数为3,Y原子价电子数为6,且核电荷数:Y&lt;Q,Y形成2个共价键,则Y为O,Q为Al;X形成4个共价键,W形成1个共价键,且核电荷数:W&lt;X&lt;Y,则W为H,X为C;又W、Y原子序数之和等于Z,则Z为F。</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753745" y="183007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sym typeface="+mn-ea"/>
              </a:rPr>
              <a:t>思路分析</a:t>
            </a:r>
            <a:endParaRPr lang="zh-CN" altLang="en-US" sz="24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2" name="image460.jpeg"/>
          <p:cNvPicPr>
            <a:picLocks noChangeAspect="1"/>
          </p:cNvPicPr>
          <p:nvPr>
            <p:custDataLst>
              <p:tags r:id="rId1"/>
            </p:custDataLst>
          </p:nvPr>
        </p:nvPicPr>
        <p:blipFill>
          <a:blip r:embed="rId2"/>
          <a:stretch>
            <a:fillRect/>
          </a:stretch>
        </p:blipFill>
        <p:spPr>
          <a:xfrm>
            <a:off x="6696710" y="1153795"/>
            <a:ext cx="770255" cy="440055"/>
          </a:xfrm>
          <a:prstGeom prst="rect">
            <a:avLst/>
          </a:prstGeom>
        </p:spPr>
      </p:pic>
      <p:sp>
        <p:nvSpPr>
          <p:cNvPr id="2" name="文本框 1"/>
          <p:cNvSpPr txBox="1"/>
          <p:nvPr/>
        </p:nvSpPr>
        <p:spPr>
          <a:xfrm>
            <a:off x="764540" y="1089660"/>
            <a:ext cx="5932170" cy="50355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考法4　利用物质结构与成键特点推断元素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65175" y="1925955"/>
            <a:ext cx="10328910" cy="396684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W与X形成的化合物为烃类,正电中心和负电中心可能重合(如甲烷),也可能不重合(如丙烷),则其不一定属于极性分子,A错误;同周期元素从左到右,第一电离能呈增大趋势(第ⅡA、ⅤA族元素反常),则第一电离能:F&gt;O&gt;C,B正确;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既能与强酸反应,也能与强碱反应,属于两性氧化物,C正确;阴离子的中心Al原子核外只有3个价电子,若不形成配位键,最多只能与3个L中的O原子形成3个共价键,则Al与L中氧原子形成1个配位键,D正确。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 name="弧形 1"/>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27</a:t>
              </a:r>
              <a:endParaRPr lang="en-US" altLang="zh-CN" sz="4800" dirty="0">
                <a:latin typeface="+mj-lt"/>
                <a:ea typeface="黑体" panose="02010609060101010101" charset="-122"/>
                <a:cs typeface="+mj-lt"/>
              </a:endParaRPr>
            </a:p>
          </p:txBody>
        </p:sp>
      </p:grpSp>
      <p:sp>
        <p:nvSpPr>
          <p:cNvPr id="3" name="文本框 2"/>
          <p:cNvSpPr txBox="1"/>
          <p:nvPr/>
        </p:nvSpPr>
        <p:spPr>
          <a:xfrm>
            <a:off x="4990465" y="3201670"/>
            <a:ext cx="4064000" cy="706755"/>
          </a:xfrm>
          <a:prstGeom prst="rect">
            <a:avLst/>
          </a:prstGeom>
          <a:noFill/>
        </p:spPr>
        <p:txBody>
          <a:bodyPr wrap="square" rtlCol="0">
            <a:spAutoFit/>
          </a:bodyPr>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27   化学键 </a:t>
            </a:r>
            <a:endParaRPr lang="zh-CN" altLang="en-US" sz="4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28675" y="1003300"/>
            <a:ext cx="6144895" cy="556260"/>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元素、核素、同位素与同素异形体的辨析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66470" y="1486535"/>
            <a:ext cx="4328160" cy="51435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(1)元素、核素、同位素的概念及关系</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337945" y="4723130"/>
            <a:ext cx="9341485" cy="1060450"/>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43" name="image331.jpeg"/>
          <p:cNvPicPr>
            <a:picLocks noChangeAspect="1"/>
          </p:cNvPicPr>
          <p:nvPr>
            <p:custDataLst>
              <p:tags r:id="rId1"/>
            </p:custDataLst>
          </p:nvPr>
        </p:nvPicPr>
        <p:blipFill>
          <a:blip r:embed="rId2"/>
          <a:stretch>
            <a:fillRect/>
          </a:stretch>
        </p:blipFill>
        <p:spPr>
          <a:xfrm>
            <a:off x="1177925" y="2000885"/>
            <a:ext cx="3994785" cy="1597660"/>
          </a:xfrm>
          <a:prstGeom prst="rect">
            <a:avLst/>
          </a:prstGeom>
        </p:spPr>
      </p:pic>
      <p:sp>
        <p:nvSpPr>
          <p:cNvPr id="6" name="文本框 5"/>
          <p:cNvSpPr txBox="1"/>
          <p:nvPr/>
        </p:nvSpPr>
        <p:spPr>
          <a:xfrm>
            <a:off x="966470" y="3922395"/>
            <a:ext cx="407352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几种重要的核素</a:t>
            </a:r>
            <a:endParaRPr lang="zh-CN" altLang="en-US" sz="2000">
              <a:latin typeface="微软雅黑" panose="020B0503020204020204" pitchFamily="34" charset="-122"/>
              <a:ea typeface="微软雅黑" panose="020B0503020204020204" pitchFamily="34" charset="-122"/>
            </a:endParaRPr>
          </a:p>
        </p:txBody>
      </p:sp>
      <p:pic>
        <p:nvPicPr>
          <p:cNvPr id="7" name="图片 6" descr="F~2LIS}OA0`YGXQ75{$8F4Y"/>
          <p:cNvPicPr>
            <a:picLocks noChangeAspect="1"/>
          </p:cNvPicPr>
          <p:nvPr>
            <p:custDataLst>
              <p:tags r:id="rId3"/>
            </p:custDataLst>
          </p:nvPr>
        </p:nvPicPr>
        <p:blipFill>
          <a:blip r:embed="rId4"/>
          <a:stretch>
            <a:fillRect/>
          </a:stretch>
        </p:blipFill>
        <p:spPr>
          <a:xfrm>
            <a:off x="966470" y="4474210"/>
            <a:ext cx="5953125" cy="1095375"/>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8360" y="1107440"/>
            <a:ext cx="407479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共价键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06475" y="1658620"/>
            <a:ext cx="7462520" cy="403161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(1)特点:具有饱和性和方向性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(2)分类依据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①依据</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形成共价键的电子对是否偏移分类</a:t>
            </a:r>
            <a:endPar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非极性键:同种原子形成的共价键,电子对不发生偏移,如H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中的H—H键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极性键:不同种原子形成的共价键,电子对会发生偏移,如HCl中的H—Cl键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②依据形成共价键的原子轨道重叠方式分类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σ键:电子云“头碰头”形成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π键:电子云“肩并肩”形成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6470" y="1309370"/>
            <a:ext cx="9787255" cy="181800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③依据共用电子对的来源分类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共价键:共用电子对来自两个成键的原子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配位键(特殊共价键):成键时,1个分子或离子提供孤电子对,1个原子或金属离子提供空轨道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(3)键参数对分子性质的影响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84" name="image472.jpeg"/>
          <p:cNvPicPr>
            <a:picLocks noChangeAspect="1"/>
          </p:cNvPicPr>
          <p:nvPr>
            <p:custDataLst>
              <p:tags r:id="rId1"/>
            </p:custDataLst>
          </p:nvPr>
        </p:nvPicPr>
        <p:blipFill>
          <a:blip r:embed="rId2"/>
          <a:stretch>
            <a:fillRect/>
          </a:stretch>
        </p:blipFill>
        <p:spPr>
          <a:xfrm>
            <a:off x="1104265" y="3127375"/>
            <a:ext cx="3966845" cy="947420"/>
          </a:xfrm>
          <a:prstGeom prst="rect">
            <a:avLst/>
          </a:prstGeom>
        </p:spPr>
      </p:pic>
      <p:pic>
        <p:nvPicPr>
          <p:cNvPr id="485" name="image473.jpeg"/>
          <p:cNvPicPr>
            <a:picLocks noChangeAspect="1"/>
          </p:cNvPicPr>
          <p:nvPr>
            <p:custDataLst>
              <p:tags r:id="rId3"/>
            </p:custDataLst>
          </p:nvPr>
        </p:nvPicPr>
        <p:blipFill>
          <a:blip r:embed="rId4"/>
          <a:stretch>
            <a:fillRect/>
          </a:stretch>
        </p:blipFill>
        <p:spPr>
          <a:xfrm>
            <a:off x="1034415" y="4791075"/>
            <a:ext cx="1089025" cy="450215"/>
          </a:xfrm>
          <a:prstGeom prst="rect">
            <a:avLst/>
          </a:prstGeom>
        </p:spPr>
      </p:pic>
      <p:sp>
        <p:nvSpPr>
          <p:cNvPr id="3" name="文本框 2"/>
          <p:cNvSpPr txBox="1"/>
          <p:nvPr/>
        </p:nvSpPr>
        <p:spPr>
          <a:xfrm>
            <a:off x="2123440" y="4687570"/>
            <a:ext cx="8788400" cy="78295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键长越短,键能越大,分子越稳定。键长和键角的数值可通过晶体的X射线衍射实验获得。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1192530"/>
            <a:ext cx="4064000" cy="460375"/>
          </a:xfrm>
          <a:prstGeom prst="rect">
            <a:avLst/>
          </a:prstGeom>
          <a:noFill/>
        </p:spPr>
        <p:txBody>
          <a:bodyPr wrap="square" rtlCol="0">
            <a:spAutoFit/>
          </a:bodyPr>
          <a:p>
            <a:r>
              <a:rPr lang="zh-CN" altLang="en-US" sz="24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离子键</a:t>
            </a:r>
            <a:endParaRPr lang="zh-CN" altLang="en-US" sz="24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2495" y="1652905"/>
            <a:ext cx="9947275" cy="126365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(1)特点:不具有饱和性和方向性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(2)注意:阴阳离子间的</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静电作用不仅包括静电引力,也包括如原子核与原子核之间的静电斥力、电子与电子之间的静电斥力等。</a:t>
            </a:r>
            <a:endPar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12495" y="2831465"/>
            <a:ext cx="1228725"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归纳总结</a:t>
            </a:r>
            <a:endParaRPr lang="zh-CN" altLang="en-US" sz="2000">
              <a:latin typeface="微软雅黑" panose="020B0503020204020204" pitchFamily="34" charset="-122"/>
              <a:ea typeface="微软雅黑" panose="020B0503020204020204" pitchFamily="34" charset="-122"/>
            </a:endParaRPr>
          </a:p>
        </p:txBody>
      </p:sp>
      <p:pic>
        <p:nvPicPr>
          <p:cNvPr id="6" name="图片 5" descr="77777777"/>
          <p:cNvPicPr>
            <a:picLocks noChangeAspect="1"/>
          </p:cNvPicPr>
          <p:nvPr/>
        </p:nvPicPr>
        <p:blipFill>
          <a:blip r:embed="rId1"/>
          <a:stretch>
            <a:fillRect/>
          </a:stretch>
        </p:blipFill>
        <p:spPr>
          <a:xfrm>
            <a:off x="804545" y="3230245"/>
            <a:ext cx="3348990" cy="267652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5495" y="2056130"/>
            <a:ext cx="9990455" cy="179705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(1)特点:不具有饱和性和方向性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(2)金属键的本质可以用</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电子气理论</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进行解释,即金属键为金属原子脱落下来的价电子形成的遍布整块晶体的“电子气”,被所有原子共用。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85495" y="2929890"/>
            <a:ext cx="4064000" cy="368300"/>
          </a:xfrm>
          <a:prstGeom prst="rect">
            <a:avLst/>
          </a:prstGeom>
          <a:noFill/>
        </p:spPr>
        <p:txBody>
          <a:bodyPr wrap="square" rtlCol="0">
            <a:spAutoFit/>
          </a:bodyPr>
          <a:p>
            <a:r>
              <a:rPr lang="zh-CN" altLang="en-US"/>
              <a:t>　</a:t>
            </a:r>
            <a:endParaRPr lang="zh-CN" altLang="en-US"/>
          </a:p>
        </p:txBody>
      </p:sp>
      <p:sp>
        <p:nvSpPr>
          <p:cNvPr id="5" name="文本框 4"/>
          <p:cNvSpPr txBox="1"/>
          <p:nvPr/>
        </p:nvSpPr>
        <p:spPr>
          <a:xfrm>
            <a:off x="880745" y="141605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金属键</a:t>
            </a:r>
            <a:endParaRPr lang="zh-CN" altLang="en-US" sz="24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9315" y="1840865"/>
            <a:ext cx="9841230" cy="344614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①铵根离子与其他阴离子间形成的为离子键;AlCl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的化学键为共价键。②σ键和π键的判断:共价单键、共价双键、共价三键中均只含1个σ键,共价双键中含1个π键,共价三键中含2个π键。要特别注意,配位键通常也属于共价单键,计算化合物中σ键数目时也应算上配位键。③配位键的判断:原子真实形成的化学键个数超过理论上应该形成的化学键个数时,通常含有配位键。④金属键的判断:金属单质和合金中含有金属键。⑤用实验方法判断共价化合物和离子化合物:根据熔融状态下物质的导电性进行判断,共价化合物熔融状态下不发生电离,不能导电;离子化合物熔融状态下能发生电离,可以导电。⑥共价化合物中不可能存在离子键,但离子化合物中可能存在共价键,如NaOH中存在离子键和极性共价键,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中存在离子键和非极性共价键。⑦含有金属键的物质不一定是金属单质,可能为合金;但金属单质中一定存在金属键。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69950" y="126301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sym typeface="+mn-ea"/>
              </a:rPr>
              <a:t>关键点拨</a:t>
            </a:r>
            <a:endParaRPr lang="zh-CN" altLang="en-US" sz="24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405" y="116078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配位化合物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23290" y="1691640"/>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(1)配位化合物的形成条件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02" name="image490.jpeg"/>
          <p:cNvPicPr>
            <a:picLocks noChangeAspect="1"/>
          </p:cNvPicPr>
          <p:nvPr>
            <p:custDataLst>
              <p:tags r:id="rId1"/>
            </p:custDataLst>
          </p:nvPr>
        </p:nvPicPr>
        <p:blipFill>
          <a:blip r:embed="rId2"/>
          <a:stretch>
            <a:fillRect/>
          </a:stretch>
        </p:blipFill>
        <p:spPr>
          <a:xfrm>
            <a:off x="923290" y="2256155"/>
            <a:ext cx="3448050" cy="1379220"/>
          </a:xfrm>
          <a:prstGeom prst="rect">
            <a:avLst/>
          </a:prstGeom>
        </p:spPr>
      </p:pic>
      <p:sp>
        <p:nvSpPr>
          <p:cNvPr id="5" name="文本框 4"/>
          <p:cNvSpPr txBox="1"/>
          <p:nvPr/>
        </p:nvSpPr>
        <p:spPr>
          <a:xfrm>
            <a:off x="923290" y="3869690"/>
            <a:ext cx="6612255" cy="101473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(2)常见的配位化合物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①[Cu(NH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与[Cu(NH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a.内界[Cu(NH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的结构示意图: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683760" y="5313680"/>
            <a:ext cx="4073525" cy="357505"/>
          </a:xfrm>
          <a:prstGeom prst="rect">
            <a:avLst/>
          </a:prstGeom>
          <a:noFill/>
        </p:spPr>
        <p:txBody>
          <a:bodyPr wrap="square" rtlCol="0">
            <a:noAutofit/>
          </a:bodyPr>
          <a:p>
            <a:endParaRPr lang="zh-CN" altLang="en-US"/>
          </a:p>
        </p:txBody>
      </p:sp>
      <p:pic>
        <p:nvPicPr>
          <p:cNvPr id="503" name="image491.jpeg"/>
          <p:cNvPicPr>
            <a:picLocks noChangeAspect="1"/>
          </p:cNvPicPr>
          <p:nvPr>
            <p:custDataLst>
              <p:tags r:id="rId3"/>
            </p:custDataLst>
          </p:nvPr>
        </p:nvPicPr>
        <p:blipFill>
          <a:blip r:embed="rId4"/>
          <a:stretch>
            <a:fillRect/>
          </a:stretch>
        </p:blipFill>
        <p:spPr>
          <a:xfrm>
            <a:off x="5259070" y="4601210"/>
            <a:ext cx="925195" cy="925195"/>
          </a:xfrm>
          <a:prstGeom prst="rect">
            <a:avLst/>
          </a:prstGeom>
        </p:spPr>
      </p:pic>
      <p:sp>
        <p:nvSpPr>
          <p:cNvPr id="7" name="文本框 6"/>
          <p:cNvSpPr txBox="1"/>
          <p:nvPr/>
        </p:nvSpPr>
        <p:spPr>
          <a:xfrm>
            <a:off x="923290" y="5525770"/>
            <a:ext cx="825817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内界的空间结构为平面正方形(与四水合铜离子的空间结构相同)。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2970" y="1171575"/>
            <a:ext cx="10434955" cy="475107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b.制备方法:向CuSO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溶液中滴加氨水,先生成蓝色沉淀即Cu(OH)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;继续滴加氨水,沉淀溶解,得到深蓝色溶液,溶质化学式为[Cu(NH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,反应相关方程式如下: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Cu</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Cu(OH)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↓+2N</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Cu(OH)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[Cu(NH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加入乙醇后,析出深蓝色晶体,化学式为[Cu(NH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②[Ag(NH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a.内界[Ag(NH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的结构示意图: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内界的空间结构为直线形。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b.制备方法:向NaCl溶液中加入AgNO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溶液,产生难溶于水的白色AgCl沉淀;继续滴加氨水,沉淀溶解,得到澄清无色溶液,溶质的化学式为[Ag(NH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]Cl,相关反应方程式如下: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AgCl↓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AgCl+2NH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H4+"/>
          <p:cNvPicPr>
            <a:picLocks noChangeAspect="1"/>
          </p:cNvPicPr>
          <p:nvPr/>
        </p:nvPicPr>
        <p:blipFill>
          <a:blip r:embed="rId1"/>
          <a:stretch>
            <a:fillRect/>
          </a:stretch>
        </p:blipFill>
        <p:spPr>
          <a:xfrm>
            <a:off x="5231765" y="1828800"/>
            <a:ext cx="410210" cy="330835"/>
          </a:xfrm>
          <a:prstGeom prst="rect">
            <a:avLst/>
          </a:prstGeom>
        </p:spPr>
      </p:pic>
      <p:pic>
        <p:nvPicPr>
          <p:cNvPr id="504" name="image492.jpeg" descr="source:si_idm991113120;FounderCES"/>
          <p:cNvPicPr>
            <a:picLocks noChangeAspect="1"/>
          </p:cNvPicPr>
          <p:nvPr>
            <p:custDataLst>
              <p:tags r:id="rId2"/>
            </p:custDataLst>
          </p:nvPr>
        </p:nvPicPr>
        <p:blipFill>
          <a:blip r:embed="rId3"/>
          <a:stretch>
            <a:fillRect/>
          </a:stretch>
        </p:blipFill>
        <p:spPr>
          <a:xfrm>
            <a:off x="3000375" y="1820545"/>
            <a:ext cx="542290" cy="339090"/>
          </a:xfrm>
          <a:prstGeom prst="rect">
            <a:avLst/>
          </a:prstGeom>
        </p:spPr>
      </p:pic>
      <p:pic>
        <p:nvPicPr>
          <p:cNvPr id="4" name="image492.jpeg" descr="source:si_idm991113120;FounderCES"/>
          <p:cNvPicPr>
            <a:picLocks noChangeAspect="1"/>
          </p:cNvPicPr>
          <p:nvPr>
            <p:custDataLst>
              <p:tags r:id="rId4"/>
            </p:custDataLst>
          </p:nvPr>
        </p:nvPicPr>
        <p:blipFill>
          <a:blip r:embed="rId3"/>
          <a:stretch>
            <a:fillRect/>
          </a:stretch>
        </p:blipFill>
        <p:spPr>
          <a:xfrm>
            <a:off x="2880360" y="2159635"/>
            <a:ext cx="523875" cy="327660"/>
          </a:xfrm>
          <a:prstGeom prst="rect">
            <a:avLst/>
          </a:prstGeom>
        </p:spPr>
      </p:pic>
      <p:pic>
        <p:nvPicPr>
          <p:cNvPr id="506" name="image494.jpeg"/>
          <p:cNvPicPr>
            <a:picLocks noChangeAspect="1"/>
          </p:cNvPicPr>
          <p:nvPr>
            <p:custDataLst>
              <p:tags r:id="rId5"/>
            </p:custDataLst>
          </p:nvPr>
        </p:nvPicPr>
        <p:blipFill>
          <a:blip r:embed="rId6"/>
          <a:stretch>
            <a:fillRect/>
          </a:stretch>
        </p:blipFill>
        <p:spPr>
          <a:xfrm>
            <a:off x="1322070" y="3429000"/>
            <a:ext cx="1009015" cy="504825"/>
          </a:xfrm>
          <a:prstGeom prst="rect">
            <a:avLst/>
          </a:prstGeom>
        </p:spPr>
      </p:pic>
      <p:pic>
        <p:nvPicPr>
          <p:cNvPr id="5" name="image492.jpeg" descr="source:si_idm991113120;FounderCES"/>
          <p:cNvPicPr>
            <a:picLocks noChangeAspect="1"/>
          </p:cNvPicPr>
          <p:nvPr>
            <p:custDataLst>
              <p:tags r:id="rId7"/>
            </p:custDataLst>
          </p:nvPr>
        </p:nvPicPr>
        <p:blipFill>
          <a:blip r:embed="rId3"/>
          <a:stretch>
            <a:fillRect/>
          </a:stretch>
        </p:blipFill>
        <p:spPr>
          <a:xfrm>
            <a:off x="1959610" y="4867910"/>
            <a:ext cx="542290" cy="339090"/>
          </a:xfrm>
          <a:prstGeom prst="rect">
            <a:avLst/>
          </a:prstGeom>
        </p:spPr>
      </p:pic>
      <p:pic>
        <p:nvPicPr>
          <p:cNvPr id="6" name="image492.jpeg" descr="source:si_idm991113120;FounderCES"/>
          <p:cNvPicPr>
            <a:picLocks noChangeAspect="1"/>
          </p:cNvPicPr>
          <p:nvPr>
            <p:custDataLst>
              <p:tags r:id="rId8"/>
            </p:custDataLst>
          </p:nvPr>
        </p:nvPicPr>
        <p:blipFill>
          <a:blip r:embed="rId3"/>
          <a:stretch>
            <a:fillRect/>
          </a:stretch>
        </p:blipFill>
        <p:spPr>
          <a:xfrm>
            <a:off x="2458085" y="5207000"/>
            <a:ext cx="542290" cy="33909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0130" y="1915160"/>
            <a:ext cx="9330690" cy="365760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(1)超分子中的分子间相互作用包括:金属离子的配位键、氢键、π-π堆积作用、静电作用、疏水作用、范德华力以及重叠作用等。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(2)分子识别</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①“杯酚”(超分子)识别分离C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70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②冠醚识别碱金属离子:冠醚是皇冠状分子,不同大小的空穴适配不同大小的碱金属离子,碱金属离子和冠醚形成稳定配位键。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40130" y="137287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超分子</a:t>
            </a:r>
            <a:endParaRPr lang="zh-CN" altLang="en-US" sz="240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2950" y="1043940"/>
            <a:ext cx="4277360" cy="43243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大π键的相关结构分析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12" name="image500.jpeg"/>
          <p:cNvPicPr>
            <a:picLocks noChangeAspect="1"/>
          </p:cNvPicPr>
          <p:nvPr>
            <p:custDataLst>
              <p:tags r:id="rId1"/>
            </p:custDataLst>
          </p:nvPr>
        </p:nvPicPr>
        <p:blipFill>
          <a:blip r:embed="rId2"/>
          <a:stretch>
            <a:fillRect/>
          </a:stretch>
        </p:blipFill>
        <p:spPr>
          <a:xfrm>
            <a:off x="5259070" y="1057275"/>
            <a:ext cx="733425" cy="419100"/>
          </a:xfrm>
          <a:prstGeom prst="rect">
            <a:avLst/>
          </a:prstGeom>
        </p:spPr>
      </p:pic>
      <p:sp>
        <p:nvSpPr>
          <p:cNvPr id="5" name="文本框 4"/>
          <p:cNvSpPr txBox="1"/>
          <p:nvPr/>
        </p:nvSpPr>
        <p:spPr>
          <a:xfrm>
            <a:off x="901700" y="2137410"/>
            <a:ext cx="10106660" cy="138430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(1)3个或3个以上原子彼此平行的p轨道相互重叠形成大π键。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(2)形成大π键的原子共平面(采取sp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或sp杂化),大π键是由未杂化、垂直于平面的p轨道重叠而成。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(3)对于AB</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型微粒,在大π键的形成过程中,外围原子一般采用与中心原子相同的杂化方式。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01700" y="1617980"/>
            <a:ext cx="4064000" cy="377825"/>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大π键的形成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901700" y="4060190"/>
            <a:ext cx="10106660" cy="163004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(1)观察给出的结构简式或画出结构简式。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(2)判断各原子的杂化方式(一般为sp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(3)画出杂化轨道形成的σ键,未形成σ键的孤电子对用“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”表示。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(4)画出各原子剩余的价电子,它们存在于未杂化的p轨道内,“肩并肩”重叠形成大π键。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示例1:吡啶(C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N)的结构分析: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901700" y="352171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大π键的判断方法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15" name="image503.jpeg"/>
          <p:cNvPicPr>
            <a:picLocks noChangeAspect="1"/>
          </p:cNvPicPr>
          <p:nvPr>
            <p:custDataLst>
              <p:tags r:id="rId3"/>
            </p:custDataLst>
          </p:nvPr>
        </p:nvPicPr>
        <p:blipFill>
          <a:blip r:embed="rId4"/>
          <a:stretch>
            <a:fillRect/>
          </a:stretch>
        </p:blipFill>
        <p:spPr>
          <a:xfrm>
            <a:off x="7125970" y="4467860"/>
            <a:ext cx="255905" cy="511810"/>
          </a:xfrm>
          <a:prstGeom prst="rect">
            <a:avLst/>
          </a:prstGeom>
        </p:spPr>
      </p:pic>
      <p:pic>
        <p:nvPicPr>
          <p:cNvPr id="516" name="image504.jpeg"/>
          <p:cNvPicPr>
            <a:picLocks noChangeAspect="1"/>
          </p:cNvPicPr>
          <p:nvPr>
            <p:custDataLst>
              <p:tags r:id="rId5"/>
            </p:custDataLst>
          </p:nvPr>
        </p:nvPicPr>
        <p:blipFill>
          <a:blip r:embed="rId6"/>
          <a:stretch>
            <a:fillRect/>
          </a:stretch>
        </p:blipFill>
        <p:spPr>
          <a:xfrm>
            <a:off x="6226810" y="5375275"/>
            <a:ext cx="1703070" cy="86487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1700" y="1016000"/>
            <a:ext cx="435800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t>考法1　大π键的相关结构分析</a:t>
            </a:r>
            <a:endParaRPr lang="zh-CN" altLang="en-US" sz="2400"/>
          </a:p>
        </p:txBody>
      </p:sp>
      <p:pic>
        <p:nvPicPr>
          <p:cNvPr id="512" name="image500.jpeg"/>
          <p:cNvPicPr>
            <a:picLocks noChangeAspect="1"/>
          </p:cNvPicPr>
          <p:nvPr>
            <p:custDataLst>
              <p:tags r:id="rId1"/>
            </p:custDataLst>
          </p:nvPr>
        </p:nvPicPr>
        <p:blipFill>
          <a:blip r:embed="rId2"/>
          <a:stretch>
            <a:fillRect/>
          </a:stretch>
        </p:blipFill>
        <p:spPr>
          <a:xfrm>
            <a:off x="5259070" y="1057275"/>
            <a:ext cx="733425" cy="419100"/>
          </a:xfrm>
          <a:prstGeom prst="rect">
            <a:avLst/>
          </a:prstGeom>
        </p:spPr>
      </p:pic>
      <p:sp>
        <p:nvSpPr>
          <p:cNvPr id="3" name="文本框 2"/>
          <p:cNvSpPr txBox="1"/>
          <p:nvPr/>
        </p:nvSpPr>
        <p:spPr>
          <a:xfrm>
            <a:off x="901065" y="1638935"/>
            <a:ext cx="10393680" cy="4246245"/>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①C原子和N原子均为sp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杂化,分子空间结构为平面形;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②碳原子形成3个σ键,剩余1个价电子存在于未杂化的p轨道内;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③N原子的3个杂化轨道中2个用于形成σ键,1个用于容纳孤电子对,剩余1个价电子存在于未杂化的p轨道内;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④未杂化的p轨道垂直于分子平面,“肩并肩”重叠形成离域大π键,记作。</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示例2:吡咯(C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N)的结构分析: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①C原子和N原子均为sp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杂化,分子空间结构为平面形;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②碳原子形成3个σ键,剩余1个价电子存在于未杂化的p轨道内;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③氮原子形成3个σ键,剩余2个价电子(孤电子对)存在于未杂化的p轨道内;</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④未杂化的p轨道垂直于分子平面,肩并肩重叠形成离域大π键,记作。</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17" name="image505.jpeg"/>
          <p:cNvPicPr>
            <a:picLocks noChangeAspect="1"/>
          </p:cNvPicPr>
          <p:nvPr>
            <p:custDataLst>
              <p:tags r:id="rId3"/>
            </p:custDataLst>
          </p:nvPr>
        </p:nvPicPr>
        <p:blipFill>
          <a:blip r:embed="rId4"/>
          <a:stretch>
            <a:fillRect/>
          </a:stretch>
        </p:blipFill>
        <p:spPr>
          <a:xfrm>
            <a:off x="5104130" y="3429000"/>
            <a:ext cx="1899285" cy="9493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88720" y="1511300"/>
            <a:ext cx="10074275" cy="666750"/>
          </a:xfrm>
          <a:prstGeom prst="rect">
            <a:avLst/>
          </a:prstGeom>
          <a:noFill/>
        </p:spPr>
        <p:txBody>
          <a:bodyPr wrap="square" rtlCol="0">
            <a:noAutofit/>
          </a:bodyPr>
          <a:p>
            <a:endParaRPr lang="zh-CN" altLang="en-US" sz="2000"/>
          </a:p>
        </p:txBody>
      </p:sp>
      <p:sp>
        <p:nvSpPr>
          <p:cNvPr id="4" name="文本框 3"/>
          <p:cNvSpPr txBox="1"/>
          <p:nvPr/>
        </p:nvSpPr>
        <p:spPr>
          <a:xfrm>
            <a:off x="732155" y="1242695"/>
            <a:ext cx="850265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(2)同素异形体:同种元素形成的不同单质互称为同素异形体。</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1"/>
            </p:custDataLst>
          </p:nvPr>
        </p:nvGraphicFramePr>
        <p:xfrm>
          <a:off x="909955" y="1942465"/>
          <a:ext cx="5185410" cy="1092200"/>
        </p:xfrm>
        <a:graphic>
          <a:graphicData uri="http://schemas.openxmlformats.org/drawingml/2006/table">
            <a:tbl>
              <a:tblPr/>
              <a:tblGrid>
                <a:gridCol w="1212850"/>
                <a:gridCol w="1111885"/>
                <a:gridCol w="1212850"/>
                <a:gridCol w="1647825"/>
              </a:tblGrid>
              <a:tr h="109220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常见的同素异形体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金刚石、石墨、C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60</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红磷、白磷</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氧气、臭氧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09955" y="3274060"/>
            <a:ext cx="4912995"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归纳总结同位素、同素异形体的研究对象</a:t>
            </a:r>
            <a:endParaRPr lang="zh-CN" altLang="en-US" sz="2000">
              <a:latin typeface="微软雅黑" panose="020B0503020204020204" pitchFamily="34" charset="-122"/>
              <a:ea typeface="微软雅黑" panose="020B0503020204020204" pitchFamily="34" charset="-122"/>
            </a:endParaRPr>
          </a:p>
        </p:txBody>
      </p:sp>
      <p:sp>
        <p:nvSpPr>
          <p:cNvPr id="7" name="椭圆 6"/>
          <p:cNvSpPr/>
          <p:nvPr/>
        </p:nvSpPr>
        <p:spPr>
          <a:xfrm>
            <a:off x="2869565"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2"/>
            </p:custDataLst>
          </p:nvPr>
        </p:nvSpPr>
        <p:spPr>
          <a:xfrm>
            <a:off x="5415915"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3"/>
            </p:custDataLst>
          </p:nvPr>
        </p:nvSpPr>
        <p:spPr>
          <a:xfrm>
            <a:off x="3136900"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4"/>
            </p:custDataLst>
          </p:nvPr>
        </p:nvSpPr>
        <p:spPr>
          <a:xfrm>
            <a:off x="3404235"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5"/>
            </p:custDataLst>
          </p:nvPr>
        </p:nvSpPr>
        <p:spPr>
          <a:xfrm>
            <a:off x="3632200"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6"/>
            </p:custDataLst>
          </p:nvPr>
        </p:nvSpPr>
        <p:spPr>
          <a:xfrm>
            <a:off x="3907155"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7"/>
            </p:custDataLst>
          </p:nvPr>
        </p:nvSpPr>
        <p:spPr>
          <a:xfrm>
            <a:off x="4182110"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8"/>
            </p:custDataLst>
          </p:nvPr>
        </p:nvSpPr>
        <p:spPr>
          <a:xfrm>
            <a:off x="4410075"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9"/>
            </p:custDataLst>
          </p:nvPr>
        </p:nvSpPr>
        <p:spPr>
          <a:xfrm>
            <a:off x="4638040"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10"/>
            </p:custDataLst>
          </p:nvPr>
        </p:nvSpPr>
        <p:spPr>
          <a:xfrm>
            <a:off x="4912995"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椭圆 16"/>
          <p:cNvSpPr/>
          <p:nvPr>
            <p:custDataLst>
              <p:tags r:id="rId11"/>
            </p:custDataLst>
          </p:nvPr>
        </p:nvSpPr>
        <p:spPr>
          <a:xfrm>
            <a:off x="5187950"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椭圆 17"/>
          <p:cNvSpPr/>
          <p:nvPr>
            <p:custDataLst>
              <p:tags r:id="rId12"/>
            </p:custDataLst>
          </p:nvPr>
        </p:nvSpPr>
        <p:spPr>
          <a:xfrm>
            <a:off x="2106930"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13"/>
            </p:custDataLst>
          </p:nvPr>
        </p:nvSpPr>
        <p:spPr>
          <a:xfrm>
            <a:off x="2366645"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椭圆 19"/>
          <p:cNvSpPr/>
          <p:nvPr>
            <p:custDataLst>
              <p:tags r:id="rId14"/>
            </p:custDataLst>
          </p:nvPr>
        </p:nvSpPr>
        <p:spPr>
          <a:xfrm>
            <a:off x="2602230" y="3623310"/>
            <a:ext cx="75565" cy="7556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文本框 20"/>
          <p:cNvSpPr txBox="1"/>
          <p:nvPr/>
        </p:nvSpPr>
        <p:spPr>
          <a:xfrm>
            <a:off x="909320" y="3912235"/>
            <a:ext cx="9196070" cy="136779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同位素的研究对象为同种元素的不同原子,同素异形体的研究对象为同种元素形成的不同单质。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4570" y="1016000"/>
            <a:ext cx="42545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大π键的相关结构分析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12" name="image500.jpeg"/>
          <p:cNvPicPr>
            <a:picLocks noChangeAspect="1"/>
          </p:cNvPicPr>
          <p:nvPr>
            <p:custDataLst>
              <p:tags r:id="rId1"/>
            </p:custDataLst>
          </p:nvPr>
        </p:nvPicPr>
        <p:blipFill>
          <a:blip r:embed="rId2"/>
          <a:stretch>
            <a:fillRect/>
          </a:stretch>
        </p:blipFill>
        <p:spPr>
          <a:xfrm>
            <a:off x="5259070" y="1057275"/>
            <a:ext cx="733425" cy="419100"/>
          </a:xfrm>
          <a:prstGeom prst="rect">
            <a:avLst/>
          </a:prstGeom>
        </p:spPr>
      </p:pic>
      <p:sp>
        <p:nvSpPr>
          <p:cNvPr id="3" name="文本框 2"/>
          <p:cNvSpPr txBox="1"/>
          <p:nvPr/>
        </p:nvSpPr>
        <p:spPr>
          <a:xfrm>
            <a:off x="1040130" y="163893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40130" y="2261870"/>
            <a:ext cx="9406255" cy="3362960"/>
          </a:xfrm>
          <a:prstGeom prst="rect">
            <a:avLst/>
          </a:prstGeom>
          <a:noFill/>
        </p:spPr>
        <p:txBody>
          <a:bodyPr wrap="square" rtlCol="0">
            <a:noAutofit/>
          </a:bodyPr>
          <a:p>
            <a:pPr indent="0" fontAlgn="auto">
              <a:lnSpc>
                <a:spcPts val="28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[山东2020·7,2分]B</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(无机苯)的结构与苯类似,也有大π键。下列关于B</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的说法错误的是(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A.其熔点主要取决于所含化学键的键能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B.形成大π键的电子全部由N提供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C.分子中B和N的杂化方式相同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D.分子中所有原子共平面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813050" y="2637155"/>
            <a:ext cx="63754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A</a:t>
            </a:r>
            <a:endParaRPr lang="en-US" altLang="zh-CN" sz="2400" b="1">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8463280" y="38544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P109</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2820" y="1016000"/>
            <a:ext cx="428625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大π键的相关结构分析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12" name="image500.jpeg"/>
          <p:cNvPicPr>
            <a:picLocks noChangeAspect="1"/>
          </p:cNvPicPr>
          <p:nvPr>
            <p:custDataLst>
              <p:tags r:id="rId1"/>
            </p:custDataLst>
          </p:nvPr>
        </p:nvPicPr>
        <p:blipFill>
          <a:blip r:embed="rId2"/>
          <a:stretch>
            <a:fillRect/>
          </a:stretch>
        </p:blipFill>
        <p:spPr>
          <a:xfrm>
            <a:off x="5259070" y="1057275"/>
            <a:ext cx="733425" cy="419100"/>
          </a:xfrm>
          <a:prstGeom prst="rect">
            <a:avLst/>
          </a:prstGeom>
        </p:spPr>
      </p:pic>
      <p:sp>
        <p:nvSpPr>
          <p:cNvPr id="3" name="文本框 2"/>
          <p:cNvSpPr txBox="1"/>
          <p:nvPr/>
        </p:nvSpPr>
        <p:spPr>
          <a:xfrm>
            <a:off x="972820" y="1724025"/>
            <a:ext cx="9862185" cy="404241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【解析】根据无机苯(B</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)的结构与苯类似,也有大π键,可知其与苯一样,具有平面结构,B</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的结构为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分子中所有原子共平面,D正确;根据题意可知,B</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属于分子晶体,化学键的键能大小决定物质的稳定性强弱,而分子晶体的熔点高低取决于分子间作用力的大小,A错误;B—H与H—N都是σ键,无机苯中存在一个6原子6电子的大π键,由于B最外层只有三个电子,故形成大π键的电子全部由氮原子提供,B正确;无机苯与苯结构类似,分子中键角为120°,故B是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杂化,N也是sp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杂化,C正确。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19" name="image507.jpeg" descr="source:si_idm1057340064;FounderCES"/>
          <p:cNvPicPr>
            <a:picLocks noChangeAspect="1"/>
          </p:cNvPicPr>
          <p:nvPr>
            <p:custDataLst>
              <p:tags r:id="rId3"/>
            </p:custDataLst>
          </p:nvPr>
        </p:nvPicPr>
        <p:blipFill>
          <a:blip r:embed="rId4"/>
          <a:stretch>
            <a:fillRect/>
          </a:stretch>
        </p:blipFill>
        <p:spPr>
          <a:xfrm>
            <a:off x="3498215" y="2498725"/>
            <a:ext cx="1760855" cy="132016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07085" y="1012190"/>
            <a:ext cx="49879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配位键与配位化合物的特点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91540" y="162877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配位化合物的结构特点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22" name="image510.jpeg"/>
          <p:cNvPicPr>
            <a:picLocks noChangeAspect="1"/>
          </p:cNvPicPr>
          <p:nvPr>
            <p:custDataLst>
              <p:tags r:id="rId1"/>
            </p:custDataLst>
          </p:nvPr>
        </p:nvPicPr>
        <p:blipFill>
          <a:blip r:embed="rId2"/>
          <a:stretch>
            <a:fillRect/>
          </a:stretch>
        </p:blipFill>
        <p:spPr>
          <a:xfrm>
            <a:off x="2622550" y="2357755"/>
            <a:ext cx="2817495" cy="1945640"/>
          </a:xfrm>
          <a:prstGeom prst="rect">
            <a:avLst/>
          </a:prstGeom>
        </p:spPr>
      </p:pic>
      <p:sp>
        <p:nvSpPr>
          <p:cNvPr id="6" name="文本框 5"/>
          <p:cNvSpPr txBox="1"/>
          <p:nvPr/>
        </p:nvSpPr>
        <p:spPr>
          <a:xfrm>
            <a:off x="891540" y="4633595"/>
            <a:ext cx="900176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中心原子或离子与配体构成了配合物的内界,以配位键相结合,通常把它们放在中括号内。内、外界之间通过离子键结合。</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44880" y="1097280"/>
            <a:ext cx="499872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配位键与配位化合物的特点</a:t>
            </a:r>
            <a:endParaRPr lang="zh-CN" altLang="en-US" sz="2400"/>
          </a:p>
        </p:txBody>
      </p:sp>
      <p:sp>
        <p:nvSpPr>
          <p:cNvPr id="4" name="文本框 3"/>
          <p:cNvSpPr txBox="1"/>
          <p:nvPr/>
        </p:nvSpPr>
        <p:spPr>
          <a:xfrm>
            <a:off x="1050925" y="2132965"/>
            <a:ext cx="810006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(1)判断依据:提供孤电子对的原子为配位原子。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(2)常见配体的配位原子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5"/>
          <p:cNvGraphicFramePr/>
          <p:nvPr>
            <p:custDataLst>
              <p:tags r:id="rId1"/>
            </p:custDataLst>
          </p:nvPr>
        </p:nvGraphicFramePr>
        <p:xfrm>
          <a:off x="1612900" y="3007360"/>
          <a:ext cx="7330440" cy="1216660"/>
        </p:xfrm>
        <a:graphic>
          <a:graphicData uri="http://schemas.openxmlformats.org/drawingml/2006/table">
            <a:tbl>
              <a:tblPr/>
              <a:tblGrid>
                <a:gridCol w="1430655"/>
                <a:gridCol w="762635"/>
                <a:gridCol w="761365"/>
                <a:gridCol w="758190"/>
                <a:gridCol w="762635"/>
                <a:gridCol w="761365"/>
                <a:gridCol w="762635"/>
                <a:gridCol w="1330960"/>
              </a:tblGrid>
              <a:tr h="81153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配体</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CO</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CN</a:t>
                      </a:r>
                      <a:r>
                        <a:rPr lang="en-US" sz="2000" b="0" baseline="30000">
                          <a:latin typeface="微软雅黑" panose="020B0503020204020204" pitchFamily="34" charset="-122"/>
                          <a:ea typeface="微软雅黑" panose="020B0503020204020204" pitchFamily="34" charset="-122"/>
                          <a:cs typeface="NEU-BZ" charset="0"/>
                        </a:rPr>
                        <a:t>-</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NO</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NO</a:t>
                      </a:r>
                      <a:r>
                        <a:rPr lang="en-US" sz="2000" b="0" baseline="-25000">
                          <a:latin typeface="微软雅黑" panose="020B0503020204020204" pitchFamily="34" charset="-122"/>
                          <a:ea typeface="微软雅黑" panose="020B0503020204020204" pitchFamily="34" charset="-122"/>
                          <a:cs typeface="NEU-BZ" charset="0"/>
                        </a:rPr>
                        <a:t>2</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NH</a:t>
                      </a:r>
                      <a:r>
                        <a:rPr lang="en-US" sz="2000" b="0" baseline="-25000">
                          <a:latin typeface="微软雅黑" panose="020B0503020204020204" pitchFamily="34" charset="-122"/>
                          <a:ea typeface="微软雅黑" panose="020B0503020204020204" pitchFamily="34" charset="-122"/>
                          <a:cs typeface="NEU-BZ" charset="0"/>
                        </a:rPr>
                        <a:t>3</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SCN</a:t>
                      </a:r>
                      <a:r>
                        <a:rPr lang="en-US" sz="2000" b="0" baseline="30000">
                          <a:latin typeface="微软雅黑" panose="020B0503020204020204" pitchFamily="34" charset="-122"/>
                          <a:ea typeface="微软雅黑" panose="020B0503020204020204" pitchFamily="34" charset="-122"/>
                          <a:cs typeface="NEU-BZ" charset="0"/>
                        </a:rPr>
                        <a:t>-</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NCS</a:t>
                      </a:r>
                      <a:r>
                        <a:rPr lang="en-US" sz="2000" b="0" baseline="30000">
                          <a:latin typeface="微软雅黑" panose="020B0503020204020204" pitchFamily="34" charset="-122"/>
                          <a:ea typeface="微软雅黑" panose="020B0503020204020204" pitchFamily="34" charset="-122"/>
                          <a:cs typeface="NEU-BZ" charset="0"/>
                        </a:rPr>
                        <a:t>-</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513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配位原子</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C</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C</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S</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NEU-BZ" charset="0"/>
                        </a:rPr>
                        <a:t>N</a:t>
                      </a:r>
                      <a:endParaRPr lang="en-US" altLang="en-US" sz="2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944880" y="4559300"/>
            <a:ext cx="9681210" cy="101473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注意:SCN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和NCS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之间极易转化,一般中心原子(或离子)为第四周期过渡元素时,配体以NCS</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的形式存在时,N为配位原子;中心原子(或离子)为第五、六周期过渡元素时,配体以SCN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的形式存在,S为配位原子。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944880" y="173418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配位原子的判断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1540" y="1054100"/>
            <a:ext cx="497776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配位键与配位化合物的特点</a:t>
            </a:r>
            <a:endParaRPr lang="zh-CN" altLang="en-US" sz="2400"/>
          </a:p>
        </p:txBody>
      </p:sp>
      <p:sp>
        <p:nvSpPr>
          <p:cNvPr id="3" name="文本框 2"/>
          <p:cNvSpPr txBox="1"/>
          <p:nvPr/>
        </p:nvSpPr>
        <p:spPr>
          <a:xfrm>
            <a:off x="1018540" y="163893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配位数的判断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017905" y="2127250"/>
            <a:ext cx="9735185" cy="52387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(1)判断依据:直接同中心原子(或离子)配位的原子数目。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9" name="表格 8"/>
          <p:cNvGraphicFramePr/>
          <p:nvPr>
            <p:custDataLst>
              <p:tags r:id="rId1"/>
            </p:custDataLst>
          </p:nvPr>
        </p:nvGraphicFramePr>
        <p:xfrm>
          <a:off x="1018540" y="2718435"/>
          <a:ext cx="9212580" cy="1423035"/>
        </p:xfrm>
        <a:graphic>
          <a:graphicData uri="http://schemas.openxmlformats.org/drawingml/2006/table">
            <a:tbl>
              <a:tblPr/>
              <a:tblGrid>
                <a:gridCol w="4669790"/>
                <a:gridCol w="1795145"/>
                <a:gridCol w="2747645"/>
              </a:tblGrid>
              <a:tr h="25463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配合物</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配原子</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配位数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33680">
                <a:tc>
                  <a:txBody>
                    <a:bodyPr/>
                    <a:p>
                      <a:pPr indent="0" algn="ctr">
                        <a:buNone/>
                      </a:pP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Ag</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NH</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NO</a:t>
                      </a:r>
                      <a:r>
                        <a:rPr lang="en-US" sz="1800" b="0" baseline="-25000">
                          <a:latin typeface="微软雅黑" panose="020B0503020204020204" pitchFamily="34" charset="-122"/>
                          <a:ea typeface="微软雅黑" panose="020B0503020204020204" pitchFamily="34" charset="-122"/>
                          <a:cs typeface="NEU-BZ" charset="0"/>
                        </a:rPr>
                        <a:t>3</a:t>
                      </a:r>
                      <a:endParaRPr lang="en-US" altLang="en-US" sz="18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N</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33680">
                <a:tc>
                  <a:txBody>
                    <a:bodyPr/>
                    <a:p>
                      <a:pPr indent="0" algn="ctr">
                        <a:buNone/>
                      </a:pP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Cu</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NH</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baseline="-25000">
                          <a:latin typeface="微软雅黑" panose="020B0503020204020204" pitchFamily="34" charset="-122"/>
                          <a:ea typeface="微软雅黑" panose="020B0503020204020204" pitchFamily="34" charset="-122"/>
                          <a:cs typeface="NEU-BZ" charset="0"/>
                        </a:rPr>
                        <a:t>4</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SO</a:t>
                      </a:r>
                      <a:r>
                        <a:rPr lang="en-US" sz="1800" b="0" baseline="-2500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N</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33680">
                <a:tc>
                  <a:txBody>
                    <a:bodyPr/>
                    <a:p>
                      <a:pPr indent="0" algn="ctr">
                        <a:buNone/>
                      </a:pP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Cu</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H</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NEU-BZ" charset="0"/>
                        </a:rPr>
                        <a:t>O</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baseline="-25000">
                          <a:latin typeface="微软雅黑" panose="020B0503020204020204" pitchFamily="34" charset="-122"/>
                          <a:ea typeface="微软雅黑" panose="020B0503020204020204" pitchFamily="34" charset="-122"/>
                          <a:cs typeface="NEU-BZ" charset="0"/>
                        </a:rPr>
                        <a:t>4</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baseline="3000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O</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33680">
                <a:tc>
                  <a:txBody>
                    <a:bodyPr/>
                    <a:p>
                      <a:pPr indent="0" algn="ctr">
                        <a:buNone/>
                      </a:pP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Co</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NH</a:t>
                      </a:r>
                      <a:r>
                        <a:rPr lang="en-US" sz="1800" b="0" baseline="-25000">
                          <a:latin typeface="微软雅黑" panose="020B0503020204020204" pitchFamily="34" charset="-122"/>
                          <a:ea typeface="微软雅黑" panose="020B0503020204020204" pitchFamily="34" charset="-122"/>
                          <a:cs typeface="NEU-BZ" charset="0"/>
                        </a:rPr>
                        <a:t>3</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baseline="-25000">
                          <a:latin typeface="微软雅黑" panose="020B0503020204020204" pitchFamily="34" charset="-122"/>
                          <a:ea typeface="微软雅黑" panose="020B0503020204020204" pitchFamily="34" charset="-122"/>
                          <a:cs typeface="NEU-BZ" charset="0"/>
                        </a:rPr>
                        <a:t>4</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H</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NEU-BZ" charset="0"/>
                        </a:rPr>
                        <a:t>O</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Cl</a:t>
                      </a:r>
                      <a:r>
                        <a:rPr lang="en-US" sz="1800" b="0" baseline="-2500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N、O</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4+2=6</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33680">
                <a:tc>
                  <a:txBody>
                    <a:bodyPr/>
                    <a:p>
                      <a:pPr indent="0" algn="ctr">
                        <a:buNone/>
                      </a:pP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CrCl</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H</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NEU-BZ" charset="0"/>
                        </a:rPr>
                        <a:t>O</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baseline="-25000">
                          <a:latin typeface="微软雅黑" panose="020B0503020204020204" pitchFamily="34" charset="-122"/>
                          <a:ea typeface="微软雅黑" panose="020B0503020204020204" pitchFamily="34" charset="-122"/>
                          <a:cs typeface="NEU-BZ" charset="0"/>
                        </a:rPr>
                        <a:t>5</a:t>
                      </a:r>
                      <a:r>
                        <a:rPr lang="en-US" sz="1800" b="0">
                          <a:latin typeface="微软雅黑" panose="020B0503020204020204" pitchFamily="34" charset="-122"/>
                          <a:ea typeface="微软雅黑" panose="020B0503020204020204" pitchFamily="34" charset="-122"/>
                          <a:cs typeface="方正书宋_GBK" panose="03000509000000000000" charset="-122"/>
                        </a:rPr>
                        <a:t>]</a:t>
                      </a:r>
                      <a:r>
                        <a:rPr lang="en-US" sz="1800" b="0">
                          <a:latin typeface="微软雅黑" panose="020B0503020204020204" pitchFamily="34" charset="-122"/>
                          <a:ea typeface="微软雅黑" panose="020B0503020204020204" pitchFamily="34" charset="-122"/>
                          <a:cs typeface="NEU-BZ" charset="0"/>
                        </a:rPr>
                        <a:t>Cl</a:t>
                      </a:r>
                      <a:r>
                        <a:rPr lang="en-US" sz="1800" b="0" baseline="-2500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Cl、O</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1+5=6</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10" name="文本框 9"/>
          <p:cNvSpPr txBox="1"/>
          <p:nvPr/>
        </p:nvSpPr>
        <p:spPr>
          <a:xfrm>
            <a:off x="986790" y="4783455"/>
            <a:ext cx="9321165" cy="139128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(2)存在多配体时,配位数等于配位原子的数目,但不等于配体的数目。例如乙二胺合铜离子中乙二胺(NH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)属于双基配体,每个乙二胺分子有2个N原子与Cu</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配位,故Cu</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的配位数是4而不是2。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7885" y="1129030"/>
            <a:ext cx="509397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配位键与配位化合物的特点</a:t>
            </a:r>
            <a:endParaRPr lang="zh-CN" altLang="en-US" sz="2400"/>
          </a:p>
        </p:txBody>
      </p:sp>
      <p:sp>
        <p:nvSpPr>
          <p:cNvPr id="3" name="文本框 2"/>
          <p:cNvSpPr txBox="1"/>
          <p:nvPr/>
        </p:nvSpPr>
        <p:spPr>
          <a:xfrm>
            <a:off x="923925" y="2180590"/>
            <a:ext cx="9437370" cy="294767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(1)[全国乙2021·35节选]三价铬离子能形成多种配位化合物。[Cr(NH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中提供电子对形成配位键的原子是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,中心离子的配位数为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(2)[北京2023·15节选]浸金时,S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作为配体可提供孤电子对与Au</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形成[Au(S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。分别判断S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中的中心S原子和端基S原子能否做配位原子并说明理由:</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03 2－"/>
          <p:cNvPicPr>
            <a:picLocks noChangeAspect="1"/>
          </p:cNvPicPr>
          <p:nvPr>
            <p:custDataLst>
              <p:tags r:id="rId1"/>
            </p:custDataLst>
          </p:nvPr>
        </p:nvPicPr>
        <p:blipFill>
          <a:blip r:embed="rId2"/>
          <a:stretch>
            <a:fillRect/>
          </a:stretch>
        </p:blipFill>
        <p:spPr>
          <a:xfrm>
            <a:off x="4045585" y="3727450"/>
            <a:ext cx="411480" cy="467995"/>
          </a:xfrm>
          <a:prstGeom prst="rect">
            <a:avLst/>
          </a:prstGeom>
        </p:spPr>
      </p:pic>
      <p:sp>
        <p:nvSpPr>
          <p:cNvPr id="6" name="文本框 5"/>
          <p:cNvSpPr txBox="1"/>
          <p:nvPr/>
        </p:nvSpPr>
        <p:spPr>
          <a:xfrm>
            <a:off x="923925" y="172021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442325" y="35369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P109</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564505" y="2544445"/>
            <a:ext cx="1396365" cy="368300"/>
          </a:xfrm>
          <a:prstGeom prst="rect">
            <a:avLst/>
          </a:prstGeom>
          <a:noFill/>
        </p:spPr>
        <p:txBody>
          <a:bodyPr wrap="square" rtlCol="0">
            <a:spAutoFit/>
          </a:bodyPr>
          <a:p>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N、O、Cl</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997585" y="2966085"/>
            <a:ext cx="541655" cy="460375"/>
          </a:xfrm>
          <a:prstGeom prst="rect">
            <a:avLst/>
          </a:prstGeom>
          <a:noFill/>
        </p:spPr>
        <p:txBody>
          <a:bodyPr wrap="square" rtlCol="0">
            <a:spAutoFit/>
          </a:bodyPr>
          <a:p>
            <a:r>
              <a:rPr lang="en-US" altLang="zh-CN" sz="2400">
                <a:solidFill>
                  <a:schemeClr val="tx1"/>
                </a:solidFill>
                <a:latin typeface="微软雅黑" panose="020B0503020204020204" pitchFamily="34" charset="-122"/>
                <a:ea typeface="微软雅黑" panose="020B0503020204020204" pitchFamily="34" charset="-122"/>
              </a:rPr>
              <a:t>6</a:t>
            </a:r>
            <a:endParaRPr lang="en-US" altLang="zh-CN" sz="2400">
              <a:solidFill>
                <a:schemeClr val="tx1"/>
              </a:solidFill>
              <a:latin typeface="微软雅黑" panose="020B0503020204020204" pitchFamily="34" charset="-122"/>
              <a:ea typeface="微软雅黑" panose="020B0503020204020204" pitchFamily="34" charset="-122"/>
            </a:endParaRPr>
          </a:p>
        </p:txBody>
      </p:sp>
      <p:pic>
        <p:nvPicPr>
          <p:cNvPr id="12" name="图片 11" descr="03 2－"/>
          <p:cNvPicPr>
            <a:picLocks noChangeAspect="1"/>
          </p:cNvPicPr>
          <p:nvPr>
            <p:custDataLst>
              <p:tags r:id="rId3"/>
            </p:custDataLst>
          </p:nvPr>
        </p:nvPicPr>
        <p:blipFill>
          <a:blip r:embed="rId2"/>
          <a:stretch>
            <a:fillRect/>
          </a:stretch>
        </p:blipFill>
        <p:spPr>
          <a:xfrm>
            <a:off x="4551680" y="3366135"/>
            <a:ext cx="435610" cy="405765"/>
          </a:xfrm>
          <a:prstGeom prst="roundRect">
            <a:avLst/>
          </a:prstGeom>
        </p:spPr>
      </p:pic>
      <p:pic>
        <p:nvPicPr>
          <p:cNvPr id="14" name="图片 13" descr="QQ截图20240124225200"/>
          <p:cNvPicPr>
            <a:picLocks noChangeAspect="1"/>
          </p:cNvPicPr>
          <p:nvPr/>
        </p:nvPicPr>
        <p:blipFill>
          <a:blip r:embed="rId4"/>
          <a:stretch>
            <a:fillRect/>
          </a:stretch>
        </p:blipFill>
        <p:spPr>
          <a:xfrm>
            <a:off x="1607185" y="4142740"/>
            <a:ext cx="8658225" cy="65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2655" y="2127885"/>
            <a:ext cx="9810115" cy="298577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【解析】(1)N、O、Cl原子提供电子对,能与Cr形成配位键,在配合物中中心离子Cr</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的配位数为3+2+1=6。</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【答案】(1)N、O、Cl　6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中的中心原子S的价层电子对数为4,无孤电子对,不能做配位原子;端基S原子含有孤电子对,能做配位原子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23290" y="1116965"/>
            <a:ext cx="49879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配位键与配位化合物的特点</a:t>
            </a:r>
            <a:endParaRPr lang="zh-CN" altLang="en-US" sz="2400"/>
          </a:p>
        </p:txBody>
      </p:sp>
      <p:pic>
        <p:nvPicPr>
          <p:cNvPr id="4" name="图片 3" descr="03 2－"/>
          <p:cNvPicPr>
            <a:picLocks noChangeAspect="1"/>
          </p:cNvPicPr>
          <p:nvPr>
            <p:custDataLst>
              <p:tags r:id="rId1"/>
            </p:custDataLst>
          </p:nvPr>
        </p:nvPicPr>
        <p:blipFill>
          <a:blip r:embed="rId2"/>
          <a:stretch>
            <a:fillRect/>
          </a:stretch>
        </p:blipFill>
        <p:spPr>
          <a:xfrm>
            <a:off x="1614805" y="3194685"/>
            <a:ext cx="411480" cy="46799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 name="弧形 1"/>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28</a:t>
              </a:r>
              <a:endParaRPr lang="en-US" altLang="zh-CN" sz="4800" dirty="0">
                <a:latin typeface="+mj-lt"/>
                <a:ea typeface="黑体" panose="02010609060101010101" charset="-122"/>
                <a:cs typeface="+mj-lt"/>
              </a:endParaRPr>
            </a:p>
          </p:txBody>
        </p:sp>
      </p:grpSp>
      <p:sp>
        <p:nvSpPr>
          <p:cNvPr id="4" name="文本框 3"/>
          <p:cNvSpPr txBox="1"/>
          <p:nvPr/>
        </p:nvSpPr>
        <p:spPr>
          <a:xfrm>
            <a:off x="5575300" y="3099435"/>
            <a:ext cx="4222750" cy="1645285"/>
          </a:xfrm>
          <a:prstGeom prst="rect">
            <a:avLst/>
          </a:prstGeom>
          <a:noFill/>
        </p:spPr>
        <p:txBody>
          <a:bodyPr wrap="square" rtlCol="0">
            <a:noAutofit/>
          </a:bodyPr>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28  </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分子的空间结构</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927735"/>
            <a:ext cx="45212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分子空间结构判断的理论依据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2495" y="1388110"/>
            <a:ext cx="9899015" cy="4429125"/>
          </a:xfrm>
          <a:prstGeom prst="rect">
            <a:avLst/>
          </a:prstGeom>
          <a:noFill/>
        </p:spPr>
        <p:txBody>
          <a:bodyPr wrap="square" rtlCol="0">
            <a:noAutofit/>
          </a:bodyPr>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(1)价层电子对互斥模型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①价层电子对是指中心原子上的电子对,包括σ键电子对和孤电子对(即未形成共价键的电子对)。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②价层电子对数的计算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价层电子对数=σ键电子对数+中心原子上的孤电子对数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价层电子对数σ键电子对数=中心原子结合的原子数中心原子上的孤电子对数=(a-xb)</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其中:a是中心原子的价电子数[主族元素原子的价电子数等于原子的最外层电子数,阳离子要减去所带的电荷数、阴离子要加上所带的电荷数(绝对值)];</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b是与中心原子结合的原子最多能接受的电子数(氢为1,其他原子为“8减去该原子的价电子数”);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4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x为与中心原子结合的原子数。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3228975" y="2993390"/>
            <a:ext cx="4571365" cy="1169035"/>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2040" y="1723390"/>
            <a:ext cx="9682480" cy="337375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在形成分子的过程中,由于原子间的相互影响,若干类型不同而能量相近的原子轨道相互混杂,重新组合成一组能量相同、方向不同的新轨道,这一过程称为轨道的杂化。杂化轨道是指原子轨道发生杂化后形成的新的能量相同的一组原子轨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②原子轨道发生杂化时,原子轨道的总数目不变(对于spn杂化来说,杂化轨道总数为n+1),轨道在空间的分布方向、分布情况,以及轨道的能量均发生改变。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③三种常见杂化类型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82040" y="111442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(2)杂化轨道理论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022985"/>
            <a:ext cx="4064000" cy="428625"/>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原子核外电子排布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125220" y="4112895"/>
            <a:ext cx="4286885" cy="432435"/>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0745" y="157543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(1)电子分层排布的表征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7" name="表格 6"/>
          <p:cNvGraphicFramePr/>
          <p:nvPr>
            <p:custDataLst>
              <p:tags r:id="rId1"/>
            </p:custDataLst>
          </p:nvPr>
        </p:nvGraphicFramePr>
        <p:xfrm>
          <a:off x="1124585" y="2098040"/>
          <a:ext cx="9806305" cy="3011805"/>
        </p:xfrm>
        <a:graphic>
          <a:graphicData uri="http://schemas.openxmlformats.org/drawingml/2006/table">
            <a:tbl>
              <a:tblPr/>
              <a:tblGrid>
                <a:gridCol w="1147445"/>
                <a:gridCol w="1146175"/>
                <a:gridCol w="1147445"/>
                <a:gridCol w="2292985"/>
                <a:gridCol w="1529715"/>
                <a:gridCol w="2542540"/>
              </a:tblGrid>
              <a:tr h="181610">
                <a:tc gridSpan="2">
                  <a:txBody>
                    <a:bodyPr/>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能层(</a:t>
                      </a:r>
                      <a:r>
                        <a:rPr lang="en-US" sz="1400" b="0" i="1">
                          <a:latin typeface="微软雅黑" panose="020B0503020204020204" pitchFamily="34" charset="-122"/>
                          <a:ea typeface="微软雅黑" panose="020B0503020204020204" pitchFamily="34" charset="-122"/>
                          <a:cs typeface="微软雅黑" panose="020B0503020204020204" pitchFamily="34" charset="-122"/>
                        </a:rPr>
                        <a:t>n</a:t>
                      </a:r>
                      <a:r>
                        <a:rPr lang="en-US" sz="1400" b="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grid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能级</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grid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最多容纳的电子数</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r>
              <a:tr h="18161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序数</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符号</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符号</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原子轨道数</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各能级</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各能层</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一</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K</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1s</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row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二</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rowSpan="2">
                  <a:txBody>
                    <a:bodyPr/>
                    <a:p>
                      <a:pPr indent="0" algn="ctr">
                        <a:buNone/>
                      </a:pPr>
                      <a:r>
                        <a:rPr lang="en-US" sz="1400" b="0">
                          <a:latin typeface="微软雅黑" panose="020B0503020204020204" pitchFamily="34" charset="-122"/>
                          <a:ea typeface="微软雅黑" panose="020B0503020204020204" pitchFamily="34" charset="-122"/>
                          <a:cs typeface="NEU-BZ" charset="0"/>
                        </a:rPr>
                        <a:t>L</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2s</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2">
                  <a:txBody>
                    <a:bodyPr/>
                    <a:p>
                      <a:pPr indent="0" algn="ctr">
                        <a:buNone/>
                      </a:pPr>
                      <a:r>
                        <a:rPr lang="en-US" sz="1400" b="0">
                          <a:latin typeface="微软雅黑" panose="020B0503020204020204" pitchFamily="34" charset="-122"/>
                          <a:ea typeface="微软雅黑" panose="020B0503020204020204" pitchFamily="34" charset="-122"/>
                          <a:cs typeface="NEU-BZ" charset="0"/>
                        </a:rPr>
                        <a:t>8</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cap="flat">
                      <a:noFill/>
                    </a:lnB>
                    <a:lnTlToBr>
                      <a:noFill/>
                    </a:lnTlToBr>
                    <a:lnBlToTr>
                      <a:noFill/>
                    </a:lnBlToTr>
                    <a:noFill/>
                  </a:tcPr>
                </a:tc>
              </a:tr>
              <a:tr h="181610">
                <a:tc vMerge="1">
                  <a:tcPr>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2p</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3</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6</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lnB cap="flat">
                      <a:noFill/>
                    </a:lnB>
                  </a:tcPr>
                </a:tc>
              </a:tr>
              <a:tr h="277495">
                <a:tc rowSpan="3">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三</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rowSpan="3">
                  <a:txBody>
                    <a:bodyPr/>
                    <a:p>
                      <a:pPr indent="0" algn="ctr">
                        <a:buNone/>
                      </a:pPr>
                      <a:r>
                        <a:rPr lang="en-US" sz="1400" b="0">
                          <a:latin typeface="微软雅黑" panose="020B0503020204020204" pitchFamily="34" charset="-122"/>
                          <a:ea typeface="微软雅黑" panose="020B0503020204020204" pitchFamily="34" charset="-122"/>
                          <a:cs typeface="NEU-BZ" charset="0"/>
                        </a:rPr>
                        <a:t>M</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3s</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3">
                  <a:txBody>
                    <a:bodyPr/>
                    <a:p>
                      <a:pPr indent="0" algn="ctr">
                        <a:buNone/>
                      </a:pPr>
                      <a:r>
                        <a:rPr lang="en-US" sz="1400" b="0">
                          <a:latin typeface="微软雅黑" panose="020B0503020204020204" pitchFamily="34" charset="-122"/>
                          <a:ea typeface="微软雅黑" panose="020B0503020204020204" pitchFamily="34" charset="-122"/>
                          <a:cs typeface="NEU-BZ" charset="0"/>
                        </a:rPr>
                        <a:t>18</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cap="flat">
                      <a:noFill/>
                    </a:lnT>
                    <a:lnB cap="flat">
                      <a:noFill/>
                    </a:lnB>
                    <a:lnTlToBr>
                      <a:noFill/>
                    </a:lnTlToBr>
                    <a:lnBlToTr>
                      <a:noFill/>
                    </a:lnBlToTr>
                    <a:noFill/>
                  </a:tcPr>
                </a:tc>
              </a:tr>
              <a:tr h="181610">
                <a:tc vMerge="1">
                  <a:tcPr>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3p</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3</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6</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tcPr>
                </a:tc>
              </a:tr>
              <a:tr h="181610">
                <a:tc vMerge="1">
                  <a:tcPr>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3d</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5</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10</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lnB cap="flat">
                      <a:noFill/>
                    </a:lnB>
                  </a:tcPr>
                </a:tc>
              </a:tr>
              <a:tr h="554990">
                <a:tc rowSpan="4">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四</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rowSpan="4">
                  <a:txBody>
                    <a:bodyPr/>
                    <a:p>
                      <a:pPr indent="0" algn="ctr">
                        <a:buNone/>
                      </a:pPr>
                      <a:r>
                        <a:rPr lang="en-US" sz="1400" b="0">
                          <a:latin typeface="微软雅黑" panose="020B0503020204020204" pitchFamily="34" charset="-122"/>
                          <a:ea typeface="微软雅黑" panose="020B0503020204020204" pitchFamily="34" charset="-122"/>
                          <a:cs typeface="NEU-BZ" charset="0"/>
                        </a:rPr>
                        <a:t>N</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4s</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4">
                  <a:txBody>
                    <a:bodyPr/>
                    <a:p>
                      <a:pPr indent="0" algn="ctr">
                        <a:buNone/>
                      </a:pPr>
                      <a:r>
                        <a:rPr lang="en-US" sz="1400" b="0">
                          <a:latin typeface="微软雅黑" panose="020B0503020204020204" pitchFamily="34" charset="-122"/>
                          <a:ea typeface="微软雅黑" panose="020B0503020204020204" pitchFamily="34" charset="-122"/>
                          <a:cs typeface="NEU-BZ" charset="0"/>
                        </a:rPr>
                        <a:t>32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cap="flat">
                      <a:noFill/>
                    </a:lnT>
                    <a:lnB cap="flat">
                      <a:noFill/>
                    </a:lnB>
                    <a:lnTlToBr>
                      <a:noFill/>
                    </a:lnTlToBr>
                    <a:lnBlToTr>
                      <a:noFill/>
                    </a:lnBlToTr>
                    <a:noFill/>
                  </a:tcPr>
                </a:tc>
              </a:tr>
              <a:tr h="181610">
                <a:tc vMerge="1">
                  <a:tcPr>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4p</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3</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6</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tcPr>
                </a:tc>
              </a:tr>
              <a:tr h="181610">
                <a:tc vMerge="1">
                  <a:tcPr>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4d</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5</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10</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tcPr>
                </a:tc>
              </a:tr>
              <a:tr h="181610">
                <a:tc vMerge="1">
                  <a:tcPr>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4f</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7</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14</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lnB cap="flat">
                      <a:noFill/>
                    </a:lnB>
                  </a:tcPr>
                </a:tc>
              </a:tr>
              <a:tr h="181610">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cap="flat">
                      <a:noFill/>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400" b="0" i="1">
                          <a:latin typeface="微软雅黑" panose="020B0503020204020204" pitchFamily="34" charset="-122"/>
                          <a:ea typeface="微软雅黑" panose="020B0503020204020204" pitchFamily="34" charset="-122"/>
                          <a:cs typeface="NEU-BZ" charset="0"/>
                        </a:rPr>
                        <a:t>n</a:t>
                      </a:r>
                      <a:endParaRPr lang="en-US" altLang="en-US" sz="1400" b="0" i="1">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2</a:t>
                      </a:r>
                      <a:r>
                        <a:rPr lang="en-US" sz="1400" b="0" i="1">
                          <a:latin typeface="微软雅黑" panose="020B0503020204020204" pitchFamily="34" charset="-122"/>
                          <a:ea typeface="微软雅黑" panose="020B0503020204020204" pitchFamily="34" charset="-122"/>
                          <a:cs typeface="NEU-BZ" charset="0"/>
                        </a:rPr>
                        <a:t>n</a:t>
                      </a:r>
                      <a:r>
                        <a:rPr lang="en-US" sz="1400" b="0" baseline="3000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1493520" y="923290"/>
          <a:ext cx="7049135" cy="3780790"/>
        </p:xfrm>
        <a:graphic>
          <a:graphicData uri="http://schemas.openxmlformats.org/drawingml/2006/table">
            <a:tbl>
              <a:tblPr/>
              <a:tblGrid>
                <a:gridCol w="1374140"/>
                <a:gridCol w="1649095"/>
                <a:gridCol w="1786255"/>
                <a:gridCol w="2239645"/>
              </a:tblGrid>
              <a:tr h="3035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杂化类型</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sp杂化</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sp</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杂化</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sp</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杂化</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8295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轨道组成</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1个</a:t>
                      </a:r>
                      <a:r>
                        <a:rPr lang="en-US" sz="1800" b="0" i="1">
                          <a:latin typeface="微软雅黑" panose="020B0503020204020204" pitchFamily="34" charset="-122"/>
                          <a:ea typeface="微软雅黑" panose="020B0503020204020204" pitchFamily="34" charset="-122"/>
                          <a:cs typeface="微软雅黑" panose="020B0503020204020204" pitchFamily="34" charset="-122"/>
                        </a:rPr>
                        <a:t>n</a:t>
                      </a:r>
                      <a:r>
                        <a:rPr lang="en-US" sz="1800" b="0">
                          <a:latin typeface="微软雅黑" panose="020B0503020204020204" pitchFamily="34" charset="-122"/>
                          <a:ea typeface="微软雅黑" panose="020B0503020204020204" pitchFamily="34" charset="-122"/>
                          <a:cs typeface="微软雅黑" panose="020B0503020204020204" pitchFamily="34" charset="-122"/>
                        </a:rPr>
                        <a:t>s轨道和1个</a:t>
                      </a:r>
                      <a:r>
                        <a:rPr lang="en-US" sz="1800" b="0" i="1">
                          <a:latin typeface="微软雅黑" panose="020B0503020204020204" pitchFamily="34" charset="-122"/>
                          <a:ea typeface="微软雅黑" panose="020B0503020204020204" pitchFamily="34" charset="-122"/>
                          <a:cs typeface="微软雅黑" panose="020B0503020204020204" pitchFamily="34" charset="-122"/>
                        </a:rPr>
                        <a:t>n</a:t>
                      </a:r>
                      <a:r>
                        <a:rPr lang="en-US" sz="1800" b="0">
                          <a:latin typeface="微软雅黑" panose="020B0503020204020204" pitchFamily="34" charset="-122"/>
                          <a:ea typeface="微软雅黑" panose="020B0503020204020204" pitchFamily="34" charset="-122"/>
                          <a:cs typeface="微软雅黑" panose="020B0503020204020204" pitchFamily="34" charset="-122"/>
                        </a:rPr>
                        <a:t>p轨道</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1个</a:t>
                      </a:r>
                      <a:r>
                        <a:rPr lang="en-US" sz="1800" b="0" i="1">
                          <a:latin typeface="微软雅黑" panose="020B0503020204020204" pitchFamily="34" charset="-122"/>
                          <a:ea typeface="微软雅黑" panose="020B0503020204020204" pitchFamily="34" charset="-122"/>
                          <a:cs typeface="微软雅黑" panose="020B0503020204020204" pitchFamily="34" charset="-122"/>
                        </a:rPr>
                        <a:t>n</a:t>
                      </a:r>
                      <a:r>
                        <a:rPr lang="en-US" sz="1800" b="0">
                          <a:latin typeface="微软雅黑" panose="020B0503020204020204" pitchFamily="34" charset="-122"/>
                          <a:ea typeface="微软雅黑" panose="020B0503020204020204" pitchFamily="34" charset="-122"/>
                          <a:cs typeface="微软雅黑" panose="020B0503020204020204" pitchFamily="34" charset="-122"/>
                        </a:rPr>
                        <a:t>s轨道和2个</a:t>
                      </a:r>
                      <a:r>
                        <a:rPr lang="en-US" sz="1800" b="0" i="1">
                          <a:latin typeface="微软雅黑" panose="020B0503020204020204" pitchFamily="34" charset="-122"/>
                          <a:ea typeface="微软雅黑" panose="020B0503020204020204" pitchFamily="34" charset="-122"/>
                          <a:cs typeface="微软雅黑" panose="020B0503020204020204" pitchFamily="34" charset="-122"/>
                        </a:rPr>
                        <a:t>n</a:t>
                      </a:r>
                      <a:r>
                        <a:rPr lang="en-US" sz="1800" b="0">
                          <a:latin typeface="微软雅黑" panose="020B0503020204020204" pitchFamily="34" charset="-122"/>
                          <a:ea typeface="微软雅黑" panose="020B0503020204020204" pitchFamily="34" charset="-122"/>
                          <a:cs typeface="微软雅黑" panose="020B0503020204020204" pitchFamily="34" charset="-122"/>
                        </a:rPr>
                        <a:t>p轨道</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1个</a:t>
                      </a:r>
                      <a:r>
                        <a:rPr lang="en-US" sz="1800" b="0" i="1">
                          <a:latin typeface="微软雅黑" panose="020B0503020204020204" pitchFamily="34" charset="-122"/>
                          <a:ea typeface="微软雅黑" panose="020B0503020204020204" pitchFamily="34" charset="-122"/>
                          <a:cs typeface="微软雅黑" panose="020B0503020204020204" pitchFamily="34" charset="-122"/>
                        </a:rPr>
                        <a:t>n</a:t>
                      </a:r>
                      <a:r>
                        <a:rPr lang="en-US" sz="1800" b="0">
                          <a:latin typeface="微软雅黑" panose="020B0503020204020204" pitchFamily="34" charset="-122"/>
                          <a:ea typeface="微软雅黑" panose="020B0503020204020204" pitchFamily="34" charset="-122"/>
                          <a:cs typeface="微软雅黑" panose="020B0503020204020204" pitchFamily="34" charset="-122"/>
                        </a:rPr>
                        <a:t>s轨道和3个</a:t>
                      </a:r>
                      <a:r>
                        <a:rPr lang="en-US" sz="1800" b="0" i="1">
                          <a:latin typeface="微软雅黑" panose="020B0503020204020204" pitchFamily="34" charset="-122"/>
                          <a:ea typeface="微软雅黑" panose="020B0503020204020204" pitchFamily="34" charset="-122"/>
                          <a:cs typeface="微软雅黑" panose="020B0503020204020204" pitchFamily="34" charset="-122"/>
                        </a:rPr>
                        <a:t>n</a:t>
                      </a:r>
                      <a:r>
                        <a:rPr lang="en-US" sz="1800" b="0">
                          <a:latin typeface="微软雅黑" panose="020B0503020204020204" pitchFamily="34" charset="-122"/>
                          <a:ea typeface="微软雅黑" panose="020B0503020204020204" pitchFamily="34" charset="-122"/>
                          <a:cs typeface="微软雅黑" panose="020B0503020204020204" pitchFamily="34" charset="-122"/>
                        </a:rPr>
                        <a:t>p轨道</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35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轨道夹角</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180°</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120°</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109°28'</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4871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杂化轨道的成分</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     s轨道成分和p轨道成分</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       s轨道成分和p轨道成分</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           s轨道成分和p轨道成分</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3215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杂化轨道示意图</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09905">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VSEPR模型</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直线形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平面三角形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四面体形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 name="图片 4"/>
          <p:cNvPicPr/>
          <p:nvPr/>
        </p:nvPicPr>
        <p:blipFill>
          <a:blip r:embed="rId2"/>
          <a:stretch>
            <a:fillRect/>
          </a:stretch>
        </p:blipFill>
        <p:spPr>
          <a:xfrm>
            <a:off x="3111500" y="2799080"/>
            <a:ext cx="122555" cy="205105"/>
          </a:xfrm>
          <a:prstGeom prst="rect">
            <a:avLst/>
          </a:prstGeom>
          <a:noFill/>
          <a:ln w="9525">
            <a:noFill/>
          </a:ln>
        </p:spPr>
      </p:pic>
      <p:pic>
        <p:nvPicPr>
          <p:cNvPr id="6" name="图片 5"/>
          <p:cNvPicPr/>
          <p:nvPr/>
        </p:nvPicPr>
        <p:blipFill>
          <a:blip r:embed="rId3"/>
          <a:stretch>
            <a:fillRect/>
          </a:stretch>
        </p:blipFill>
        <p:spPr>
          <a:xfrm>
            <a:off x="5864225" y="3003550"/>
            <a:ext cx="38100" cy="182880"/>
          </a:xfrm>
          <a:prstGeom prst="rect">
            <a:avLst/>
          </a:prstGeom>
          <a:noFill/>
          <a:ln w="9525">
            <a:noFill/>
          </a:ln>
        </p:spPr>
      </p:pic>
      <p:pic>
        <p:nvPicPr>
          <p:cNvPr id="7" name="图片 6"/>
          <p:cNvPicPr/>
          <p:nvPr/>
        </p:nvPicPr>
        <p:blipFill>
          <a:blip r:embed="rId3"/>
          <a:stretch>
            <a:fillRect/>
          </a:stretch>
        </p:blipFill>
        <p:spPr>
          <a:xfrm>
            <a:off x="4884420" y="2799715"/>
            <a:ext cx="154305" cy="204470"/>
          </a:xfrm>
          <a:prstGeom prst="rect">
            <a:avLst/>
          </a:prstGeom>
          <a:noFill/>
          <a:ln w="9525">
            <a:noFill/>
          </a:ln>
        </p:spPr>
      </p:pic>
      <p:pic>
        <p:nvPicPr>
          <p:cNvPr id="9" name="图片 8"/>
          <p:cNvPicPr/>
          <p:nvPr/>
        </p:nvPicPr>
        <p:blipFill>
          <a:blip r:embed="rId4"/>
          <a:stretch>
            <a:fillRect/>
          </a:stretch>
        </p:blipFill>
        <p:spPr>
          <a:xfrm>
            <a:off x="6913245" y="2799080"/>
            <a:ext cx="175260" cy="205105"/>
          </a:xfrm>
          <a:prstGeom prst="rect">
            <a:avLst/>
          </a:prstGeom>
          <a:noFill/>
          <a:ln w="9525">
            <a:noFill/>
          </a:ln>
        </p:spPr>
      </p:pic>
      <p:pic>
        <p:nvPicPr>
          <p:cNvPr id="10" name="图片 9"/>
          <p:cNvPicPr/>
          <p:nvPr/>
        </p:nvPicPr>
        <p:blipFill>
          <a:blip r:embed="rId5"/>
          <a:stretch>
            <a:fillRect/>
          </a:stretch>
        </p:blipFill>
        <p:spPr>
          <a:xfrm>
            <a:off x="3317875" y="3711575"/>
            <a:ext cx="730250" cy="459105"/>
          </a:xfrm>
          <a:prstGeom prst="rect">
            <a:avLst/>
          </a:prstGeom>
          <a:noFill/>
          <a:ln w="9525">
            <a:noFill/>
          </a:ln>
        </p:spPr>
      </p:pic>
      <p:pic>
        <p:nvPicPr>
          <p:cNvPr id="11" name="图片 10"/>
          <p:cNvPicPr/>
          <p:nvPr/>
        </p:nvPicPr>
        <p:blipFill>
          <a:blip r:embed="rId6"/>
          <a:stretch>
            <a:fillRect/>
          </a:stretch>
        </p:blipFill>
        <p:spPr>
          <a:xfrm>
            <a:off x="5038725" y="3710940"/>
            <a:ext cx="1011555" cy="524510"/>
          </a:xfrm>
          <a:prstGeom prst="rect">
            <a:avLst/>
          </a:prstGeom>
          <a:noFill/>
          <a:ln w="9525">
            <a:noFill/>
          </a:ln>
        </p:spPr>
      </p:pic>
      <p:pic>
        <p:nvPicPr>
          <p:cNvPr id="12" name="图片 11"/>
          <p:cNvPicPr/>
          <p:nvPr/>
        </p:nvPicPr>
        <p:blipFill>
          <a:blip r:embed="rId7"/>
          <a:stretch>
            <a:fillRect/>
          </a:stretch>
        </p:blipFill>
        <p:spPr>
          <a:xfrm>
            <a:off x="6817360" y="3691890"/>
            <a:ext cx="1047115" cy="478790"/>
          </a:xfrm>
          <a:prstGeom prst="rect">
            <a:avLst/>
          </a:prstGeom>
          <a:noFill/>
          <a:ln w="9525">
            <a:noFill/>
          </a:ln>
        </p:spPr>
      </p:pic>
      <p:sp>
        <p:nvSpPr>
          <p:cNvPr id="13" name="文本框 12"/>
          <p:cNvSpPr txBox="1"/>
          <p:nvPr/>
        </p:nvSpPr>
        <p:spPr>
          <a:xfrm>
            <a:off x="880745" y="4704080"/>
            <a:ext cx="1101725" cy="368300"/>
          </a:xfrm>
          <a:prstGeom prst="rect">
            <a:avLst/>
          </a:prstGeom>
          <a:solidFill>
            <a:srgbClr val="FFC000"/>
          </a:solidFill>
        </p:spPr>
        <p:txBody>
          <a:bodyPr wrap="square" rtlCol="0">
            <a:spAutoFit/>
          </a:bodyPr>
          <a:p>
            <a:r>
              <a:rPr lang="zh-CN" altLang="en-US"/>
              <a:t>关键点拨</a:t>
            </a:r>
            <a:endParaRPr lang="zh-CN" altLang="en-US"/>
          </a:p>
        </p:txBody>
      </p:sp>
      <p:sp>
        <p:nvSpPr>
          <p:cNvPr id="14" name="文本框 13"/>
          <p:cNvSpPr txBox="1"/>
          <p:nvPr/>
        </p:nvSpPr>
        <p:spPr>
          <a:xfrm>
            <a:off x="880745" y="5198110"/>
            <a:ext cx="10329545" cy="105029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价层电子对互斥模型能预测分子的空间结构,但不能解释分子的成键情况,杂化轨道理论能解释分子的成键情况,但不能预测分子的空间结构。两者相结合,具有一定的互补性,可简便、迅速、全面地处理问题。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110" y="969645"/>
            <a:ext cx="491363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分子空间结构判断的应用示例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p:nvPr>
            <p:custDataLst>
              <p:tags r:id="rId1"/>
            </p:custDataLst>
          </p:nvPr>
        </p:nvGraphicFramePr>
        <p:xfrm>
          <a:off x="1463040" y="1534795"/>
          <a:ext cx="8586470" cy="4406265"/>
        </p:xfrm>
        <a:graphic>
          <a:graphicData uri="http://schemas.openxmlformats.org/drawingml/2006/table">
            <a:tbl>
              <a:tblPr/>
              <a:tblGrid>
                <a:gridCol w="762000"/>
                <a:gridCol w="1088390"/>
                <a:gridCol w="1089025"/>
                <a:gridCol w="1092200"/>
                <a:gridCol w="1089025"/>
                <a:gridCol w="854075"/>
                <a:gridCol w="1045845"/>
                <a:gridCol w="1565910"/>
              </a:tblGrid>
              <a:tr h="148018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分子</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中心原子孤电子对数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中心原子连接原子数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价层电子对数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VSEPR模型</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中心原子杂化方式</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分子形状</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键角</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63855">
                <a:tc>
                  <a:txBody>
                    <a:bodyPr/>
                    <a:p>
                      <a:pPr indent="0" algn="ctr">
                        <a:buNone/>
                      </a:pPr>
                      <a:r>
                        <a:rPr lang="en-US" sz="1800" b="0">
                          <a:latin typeface="微软雅黑" panose="020B0503020204020204" pitchFamily="34" charset="-122"/>
                          <a:ea typeface="微软雅黑" panose="020B0503020204020204" pitchFamily="34" charset="-122"/>
                          <a:cs typeface="NEU-BZ" charset="0"/>
                        </a:rPr>
                        <a:t>CO</a:t>
                      </a:r>
                      <a:r>
                        <a:rPr lang="en-US" sz="1800" b="0" baseline="-2500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0</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直线形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sp</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直线形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180°</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7850">
                <a:tc>
                  <a:txBody>
                    <a:bodyPr/>
                    <a:p>
                      <a:pPr indent="0" algn="ctr">
                        <a:buNone/>
                      </a:pPr>
                      <a:r>
                        <a:rPr lang="en-US" sz="1800" b="0">
                          <a:latin typeface="微软雅黑" panose="020B0503020204020204" pitchFamily="34" charset="-122"/>
                          <a:ea typeface="微软雅黑" panose="020B0503020204020204" pitchFamily="34" charset="-122"/>
                          <a:cs typeface="NEU-BZ" charset="0"/>
                        </a:rPr>
                        <a:t>BF</a:t>
                      </a:r>
                      <a:r>
                        <a:rPr lang="en-US" sz="1800" b="0" baseline="-25000">
                          <a:latin typeface="微软雅黑" panose="020B0503020204020204" pitchFamily="34" charset="-122"/>
                          <a:ea typeface="微软雅黑" panose="020B0503020204020204" pitchFamily="34" charset="-122"/>
                          <a:cs typeface="NEU-BZ" charset="0"/>
                        </a:rPr>
                        <a:t>3</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0</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2">
                  <a:txBody>
                    <a:bodyPr/>
                    <a:p>
                      <a:pPr indent="0" algn="ctr">
                        <a:buNone/>
                      </a:pPr>
                      <a:r>
                        <a:rPr lang="en-US" sz="1800" b="0">
                          <a:latin typeface="微软雅黑" panose="020B0503020204020204" pitchFamily="34" charset="-122"/>
                          <a:ea typeface="微软雅黑" panose="020B0503020204020204" pitchFamily="34" charset="-122"/>
                          <a:cs typeface="NEU-BZ" charset="0"/>
                        </a:rPr>
                        <a:t>3</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rowSpan="2">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平面三角形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rowSpan="2">
                  <a:txBody>
                    <a:bodyPr/>
                    <a:p>
                      <a:pPr indent="0" algn="ctr">
                        <a:buNone/>
                      </a:pPr>
                      <a:r>
                        <a:rPr lang="en-US" sz="1800" b="0">
                          <a:latin typeface="微软雅黑" panose="020B0503020204020204" pitchFamily="34" charset="-122"/>
                          <a:ea typeface="微软雅黑" panose="020B0503020204020204" pitchFamily="34" charset="-122"/>
                          <a:cs typeface="NEU-BZ" charset="0"/>
                        </a:rPr>
                        <a:t>sp</a:t>
                      </a:r>
                      <a:r>
                        <a:rPr lang="en-US" sz="1800" b="0" baseline="3000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平面三角形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120°</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3530">
                <a:tc>
                  <a:txBody>
                    <a:bodyPr/>
                    <a:p>
                      <a:pPr indent="0" algn="ctr">
                        <a:buNone/>
                      </a:pPr>
                      <a:r>
                        <a:rPr lang="en-US" sz="1800" b="0">
                          <a:latin typeface="微软雅黑" panose="020B0503020204020204" pitchFamily="34" charset="-122"/>
                          <a:ea typeface="微软雅黑" panose="020B0503020204020204" pitchFamily="34" charset="-122"/>
                          <a:cs typeface="NEU-BZ" charset="0"/>
                        </a:rPr>
                        <a:t>SO</a:t>
                      </a:r>
                      <a:r>
                        <a:rPr lang="en-US" sz="1800" b="0" baseline="-2500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000000"/>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V形</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约117°</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75335">
                <a:tc>
                  <a:txBody>
                    <a:bodyPr/>
                    <a:p>
                      <a:pPr indent="0" algn="ctr">
                        <a:buNone/>
                      </a:pPr>
                      <a:r>
                        <a:rPr lang="en-US" sz="1800" b="0">
                          <a:latin typeface="微软雅黑" panose="020B0503020204020204" pitchFamily="34" charset="-122"/>
                          <a:ea typeface="微软雅黑" panose="020B0503020204020204" pitchFamily="34" charset="-122"/>
                          <a:cs typeface="NEU-BZ" charset="0"/>
                        </a:rPr>
                        <a:t>CH</a:t>
                      </a:r>
                      <a:r>
                        <a:rPr lang="en-US" sz="1800" b="0" baseline="-2500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0</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3">
                  <a:txBody>
                    <a:bodyPr/>
                    <a:p>
                      <a:pPr indent="0" algn="ctr">
                        <a:buNone/>
                      </a:pPr>
                      <a:r>
                        <a:rPr lang="en-US" sz="1800" b="0">
                          <a:latin typeface="微软雅黑" panose="020B0503020204020204" pitchFamily="34" charset="-122"/>
                          <a:ea typeface="微软雅黑" panose="020B0503020204020204" pitchFamily="34" charset="-122"/>
                          <a:cs typeface="NEU-BZ" charset="0"/>
                        </a:rPr>
                        <a:t>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rowSpan="3">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四面体形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rowSpan="3">
                  <a:txBody>
                    <a:bodyPr/>
                    <a:p>
                      <a:pPr indent="0" algn="ctr">
                        <a:buNone/>
                      </a:pPr>
                      <a:r>
                        <a:rPr lang="en-US" sz="1800" b="0">
                          <a:latin typeface="微软雅黑" panose="020B0503020204020204" pitchFamily="34" charset="-122"/>
                          <a:ea typeface="微软雅黑" panose="020B0503020204020204" pitchFamily="34" charset="-122"/>
                          <a:cs typeface="NEU-BZ" charset="0"/>
                        </a:rPr>
                        <a:t>sp</a:t>
                      </a:r>
                      <a:r>
                        <a:rPr lang="en-US" sz="1800" b="0" baseline="30000">
                          <a:latin typeface="微软雅黑" panose="020B0503020204020204" pitchFamily="34" charset="-122"/>
                          <a:ea typeface="微软雅黑" panose="020B0503020204020204" pitchFamily="34" charset="-122"/>
                          <a:cs typeface="NEU-BZ" charset="0"/>
                        </a:rPr>
                        <a:t>3</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正四面体形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109°28'</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1020">
                <a:tc>
                  <a:txBody>
                    <a:bodyPr/>
                    <a:p>
                      <a:pPr indent="0" algn="ctr">
                        <a:buNone/>
                      </a:pPr>
                      <a:r>
                        <a:rPr lang="en-US" sz="1800" b="0">
                          <a:latin typeface="微软雅黑" panose="020B0503020204020204" pitchFamily="34" charset="-122"/>
                          <a:ea typeface="微软雅黑" panose="020B0503020204020204" pitchFamily="34" charset="-122"/>
                          <a:cs typeface="NEU-BZ" charset="0"/>
                        </a:rPr>
                        <a:t>NH</a:t>
                      </a:r>
                      <a:r>
                        <a:rPr lang="en-US" sz="1800" b="0" baseline="-25000">
                          <a:latin typeface="微软雅黑" panose="020B0503020204020204" pitchFamily="34" charset="-122"/>
                          <a:ea typeface="微软雅黑" panose="020B0503020204020204" pitchFamily="34" charset="-122"/>
                          <a:cs typeface="NEU-BZ" charset="0"/>
                        </a:rPr>
                        <a:t>3</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000000"/>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三角锥形</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约107°</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64490">
                <a:tc>
                  <a:txBody>
                    <a:bodyPr/>
                    <a:p>
                      <a:pPr indent="0" algn="ctr">
                        <a:buNone/>
                      </a:pPr>
                      <a:r>
                        <a:rPr lang="en-US" sz="1800" b="0">
                          <a:latin typeface="微软雅黑" panose="020B0503020204020204" pitchFamily="34" charset="-122"/>
                          <a:ea typeface="微软雅黑" panose="020B0503020204020204" pitchFamily="34" charset="-122"/>
                          <a:cs typeface="NEU-BZ" charset="0"/>
                        </a:rPr>
                        <a:t>H</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NEU-BZ" charset="0"/>
                        </a:rPr>
                        <a:t>O</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000000"/>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V形</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约105°</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1835" y="1002030"/>
            <a:ext cx="6898005" cy="49530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原子杂化轨道类型与分子空间结构的判断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37" name="image525.jpeg"/>
          <p:cNvPicPr>
            <a:picLocks noChangeAspect="1"/>
          </p:cNvPicPr>
          <p:nvPr>
            <p:custDataLst>
              <p:tags r:id="rId1"/>
            </p:custDataLst>
          </p:nvPr>
        </p:nvPicPr>
        <p:blipFill>
          <a:blip r:embed="rId2"/>
          <a:stretch>
            <a:fillRect/>
          </a:stretch>
        </p:blipFill>
        <p:spPr>
          <a:xfrm>
            <a:off x="7733030" y="1026795"/>
            <a:ext cx="824230" cy="470535"/>
          </a:xfrm>
          <a:prstGeom prst="rect">
            <a:avLst/>
          </a:prstGeom>
        </p:spPr>
      </p:pic>
      <p:sp>
        <p:nvSpPr>
          <p:cNvPr id="5" name="文本框 4"/>
          <p:cNvSpPr txBox="1"/>
          <p:nvPr/>
        </p:nvSpPr>
        <p:spPr>
          <a:xfrm>
            <a:off x="785495" y="1670685"/>
            <a:ext cx="936307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单中心原子的杂化方式可通过计算中心原子价层电子对数进行判断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071880" y="2297430"/>
            <a:ext cx="9883775" cy="3615055"/>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分子中,中心C原子含孤电子对数: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×(4-4×1)=0,连接原子数为4,则中心C原子价层电子对数为4,采取sp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杂化,空间结构为正四面体形。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N中,中心N原子含孤电子对数: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(5-1-4×1)=0,连接原子数为4,则中心N原子价层电子对数为4,采取sp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杂化,空间结构为四面体形。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C中,中心C原子含孤电子对数: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(4+2-3×2)=0,连接原子数为3,则中心C原子价层电子对数为3,采取sp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杂化,空间结构为平面三角形。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二分之一"/>
          <p:cNvPicPr>
            <a:picLocks noChangeAspect="1"/>
          </p:cNvPicPr>
          <p:nvPr/>
        </p:nvPicPr>
        <p:blipFill>
          <a:blip r:embed="rId3"/>
          <a:stretch>
            <a:fillRect/>
          </a:stretch>
        </p:blipFill>
        <p:spPr>
          <a:xfrm>
            <a:off x="5280660" y="2242820"/>
            <a:ext cx="196850" cy="525145"/>
          </a:xfrm>
          <a:prstGeom prst="rect">
            <a:avLst/>
          </a:prstGeom>
        </p:spPr>
      </p:pic>
      <p:pic>
        <p:nvPicPr>
          <p:cNvPr id="9" name="图片 8" descr="二分之一"/>
          <p:cNvPicPr>
            <a:picLocks noChangeAspect="1"/>
          </p:cNvPicPr>
          <p:nvPr>
            <p:custDataLst>
              <p:tags r:id="rId4"/>
            </p:custDataLst>
          </p:nvPr>
        </p:nvPicPr>
        <p:blipFill>
          <a:blip r:embed="rId3"/>
          <a:stretch>
            <a:fillRect/>
          </a:stretch>
        </p:blipFill>
        <p:spPr>
          <a:xfrm>
            <a:off x="4558030" y="3049905"/>
            <a:ext cx="184785" cy="494030"/>
          </a:xfrm>
          <a:prstGeom prst="rect">
            <a:avLst/>
          </a:prstGeom>
        </p:spPr>
      </p:pic>
      <p:pic>
        <p:nvPicPr>
          <p:cNvPr id="10" name="图片 9" descr="二分之一"/>
          <p:cNvPicPr>
            <a:picLocks noChangeAspect="1"/>
          </p:cNvPicPr>
          <p:nvPr>
            <p:custDataLst>
              <p:tags r:id="rId5"/>
            </p:custDataLst>
          </p:nvPr>
        </p:nvPicPr>
        <p:blipFill>
          <a:blip r:embed="rId3"/>
          <a:stretch>
            <a:fillRect/>
          </a:stretch>
        </p:blipFill>
        <p:spPr>
          <a:xfrm>
            <a:off x="4403725" y="3814445"/>
            <a:ext cx="154305" cy="41148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0585" y="1036955"/>
            <a:ext cx="67818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原子杂化轨道类型与分子空间结构的判断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37" name="image525.jpeg"/>
          <p:cNvPicPr>
            <a:picLocks noChangeAspect="1"/>
          </p:cNvPicPr>
          <p:nvPr>
            <p:custDataLst>
              <p:tags r:id="rId1"/>
            </p:custDataLst>
          </p:nvPr>
        </p:nvPicPr>
        <p:blipFill>
          <a:blip r:embed="rId2"/>
          <a:stretch>
            <a:fillRect/>
          </a:stretch>
        </p:blipFill>
        <p:spPr>
          <a:xfrm>
            <a:off x="7733030" y="1026795"/>
            <a:ext cx="824230" cy="470535"/>
          </a:xfrm>
          <a:prstGeom prst="rect">
            <a:avLst/>
          </a:prstGeom>
        </p:spPr>
      </p:pic>
      <p:sp>
        <p:nvSpPr>
          <p:cNvPr id="4" name="文本框 3"/>
          <p:cNvSpPr txBox="1"/>
          <p:nvPr/>
        </p:nvSpPr>
        <p:spPr>
          <a:xfrm>
            <a:off x="1040130" y="1787525"/>
            <a:ext cx="10117455" cy="3249930"/>
          </a:xfrm>
          <a:prstGeom prst="rect">
            <a:avLst/>
          </a:prstGeom>
          <a:noFill/>
        </p:spPr>
        <p:txBody>
          <a:bodyPr wrap="square" rtlCol="0">
            <a:noAutofit/>
          </a:bodyPr>
          <a:p>
            <a:pPr indent="0" fontAlgn="auto">
              <a:lnSpc>
                <a:spcPts val="29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多中心分子中某一原子杂化方式的判断</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判断如N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这类多中心分子中N原子的杂化方式时,可写出电子式</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可知N原子价层电子对数为4,采取sp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有机物中碳原子杂化方式的简单判断方法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饱和碳原子为sp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杂化;含有1个双键的碳原子为sp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杂化;含有2个双键或1个三键的碳原子为sp杂化。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电子式"/>
          <p:cNvPicPr>
            <a:picLocks noChangeAspect="1"/>
          </p:cNvPicPr>
          <p:nvPr/>
        </p:nvPicPr>
        <p:blipFill>
          <a:blip r:embed="rId3"/>
          <a:stretch>
            <a:fillRect/>
          </a:stretch>
        </p:blipFill>
        <p:spPr>
          <a:xfrm>
            <a:off x="8391525" y="2098040"/>
            <a:ext cx="2247900" cy="619125"/>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0585" y="1026795"/>
            <a:ext cx="6861810" cy="47053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原子杂化轨道类型与分子空间结构的判断</a:t>
            </a:r>
            <a:r>
              <a:rPr lang="zh-CN" altLang="en-US"/>
              <a:t>　</a:t>
            </a:r>
            <a:endParaRPr lang="zh-CN" altLang="en-US"/>
          </a:p>
        </p:txBody>
      </p:sp>
      <p:pic>
        <p:nvPicPr>
          <p:cNvPr id="537" name="image525.jpeg"/>
          <p:cNvPicPr>
            <a:picLocks noChangeAspect="1"/>
          </p:cNvPicPr>
          <p:nvPr>
            <p:custDataLst>
              <p:tags r:id="rId1"/>
            </p:custDataLst>
          </p:nvPr>
        </p:nvPicPr>
        <p:blipFill>
          <a:blip r:embed="rId2"/>
          <a:stretch>
            <a:fillRect/>
          </a:stretch>
        </p:blipFill>
        <p:spPr>
          <a:xfrm>
            <a:off x="7733030" y="1026795"/>
            <a:ext cx="824230" cy="470535"/>
          </a:xfrm>
          <a:prstGeom prst="rect">
            <a:avLst/>
          </a:prstGeom>
        </p:spPr>
      </p:pic>
      <p:sp>
        <p:nvSpPr>
          <p:cNvPr id="4" name="文本框 3"/>
          <p:cNvSpPr txBox="1"/>
          <p:nvPr/>
        </p:nvSpPr>
        <p:spPr>
          <a:xfrm>
            <a:off x="870585" y="172402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r>
              <a:rPr lang="zh-CN" altLang="en-US"/>
              <a:t> </a:t>
            </a:r>
            <a:endParaRPr lang="zh-CN" altLang="en-US"/>
          </a:p>
        </p:txBody>
      </p:sp>
      <p:sp>
        <p:nvSpPr>
          <p:cNvPr id="5" name="文本框 4"/>
          <p:cNvSpPr txBox="1"/>
          <p:nvPr/>
        </p:nvSpPr>
        <p:spPr>
          <a:xfrm>
            <a:off x="869950" y="2340610"/>
            <a:ext cx="9830435" cy="173926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(1)[全国甲2023·35节选]气态AlCl3通常以二聚体Al2Cl6的形式存在,其空间结构如图所示,二聚体中Al的轨道杂化类型为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42" name="image530.jpeg"/>
          <p:cNvPicPr>
            <a:picLocks noChangeAspect="1"/>
          </p:cNvPicPr>
          <p:nvPr>
            <p:custDataLst>
              <p:tags r:id="rId3"/>
            </p:custDataLst>
          </p:nvPr>
        </p:nvPicPr>
        <p:blipFill>
          <a:blip r:embed="rId4"/>
          <a:stretch>
            <a:fillRect/>
          </a:stretch>
        </p:blipFill>
        <p:spPr>
          <a:xfrm>
            <a:off x="4605655" y="3302000"/>
            <a:ext cx="1220470" cy="781685"/>
          </a:xfrm>
          <a:prstGeom prst="rect">
            <a:avLst/>
          </a:prstGeom>
        </p:spPr>
      </p:pic>
      <p:sp>
        <p:nvSpPr>
          <p:cNvPr id="7" name="文本框 6"/>
          <p:cNvSpPr txBox="1"/>
          <p:nvPr/>
        </p:nvSpPr>
        <p:spPr>
          <a:xfrm>
            <a:off x="4064000" y="423608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Al2Cl6的分子结构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983980" y="31178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P111</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629785" y="2636520"/>
            <a:ext cx="102997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sp</a:t>
            </a:r>
            <a:r>
              <a:rPr lang="zh-CN" altLang="en-US" sz="2400" baseline="30000">
                <a:latin typeface="微软雅黑" panose="020B0503020204020204" pitchFamily="34" charset="-122"/>
                <a:ea typeface="微软雅黑" panose="020B0503020204020204" pitchFamily="34" charset="-122"/>
              </a:rPr>
              <a:t>3</a:t>
            </a:r>
            <a:endParaRPr lang="zh-CN" altLang="en-US" sz="2400" baseline="30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5195" y="1026795"/>
            <a:ext cx="6807835" cy="47117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原子杂化轨道类型与分子空间结构的判断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37" name="image525.jpeg"/>
          <p:cNvPicPr>
            <a:picLocks noChangeAspect="1"/>
          </p:cNvPicPr>
          <p:nvPr>
            <p:custDataLst>
              <p:tags r:id="rId1"/>
            </p:custDataLst>
          </p:nvPr>
        </p:nvPicPr>
        <p:blipFill>
          <a:blip r:embed="rId2"/>
          <a:stretch>
            <a:fillRect/>
          </a:stretch>
        </p:blipFill>
        <p:spPr>
          <a:xfrm>
            <a:off x="7733030" y="1026795"/>
            <a:ext cx="824230" cy="470535"/>
          </a:xfrm>
          <a:prstGeom prst="rect">
            <a:avLst/>
          </a:prstGeom>
        </p:spPr>
      </p:pic>
      <p:sp>
        <p:nvSpPr>
          <p:cNvPr id="4" name="文本框 3"/>
          <p:cNvSpPr txBox="1"/>
          <p:nvPr/>
        </p:nvSpPr>
        <p:spPr>
          <a:xfrm>
            <a:off x="1071880" y="1967865"/>
            <a:ext cx="9289415" cy="34131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(2)[全国乙2022·35节选]①一氯乙烯(C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Cl)分子中,C的一个</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杂化轨道与Cl的3px轨道形成C—Cl</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键,并且Cl的3pz轨道与C的2pz轨道形成3中心4电子的大π键(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②一氯乙烷(C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Cl)、一氯乙烯(C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Cl)、一氯乙炔(C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HCl)分子中,C—Cl键长的顺序是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,理由:(ⅰ)C的杂化轨道中s成分越多,形成的C—Cl键越强(ⅱ)</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(3)[全国乙2023·35节选]SiCl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的空间结构为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,其中Si的轨道杂化形式为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yyy"/>
          <p:cNvPicPr>
            <a:picLocks noChangeAspect="1"/>
          </p:cNvPicPr>
          <p:nvPr/>
        </p:nvPicPr>
        <p:blipFill>
          <a:blip r:embed="rId3"/>
          <a:stretch>
            <a:fillRect/>
          </a:stretch>
        </p:blipFill>
        <p:spPr>
          <a:xfrm>
            <a:off x="2456180" y="2592070"/>
            <a:ext cx="396240" cy="386715"/>
          </a:xfrm>
          <a:prstGeom prst="rect">
            <a:avLst/>
          </a:prstGeom>
        </p:spPr>
      </p:pic>
      <p:sp>
        <p:nvSpPr>
          <p:cNvPr id="3" name="文本框 2"/>
          <p:cNvSpPr txBox="1"/>
          <p:nvPr/>
        </p:nvSpPr>
        <p:spPr>
          <a:xfrm>
            <a:off x="7943215" y="1893570"/>
            <a:ext cx="100901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sp</a:t>
            </a:r>
            <a:r>
              <a:rPr lang="zh-CN" altLang="en-US" sz="2400" baseline="30000">
                <a:latin typeface="微软雅黑" panose="020B0503020204020204" pitchFamily="34" charset="-122"/>
                <a:ea typeface="微软雅黑" panose="020B0503020204020204" pitchFamily="34" charset="-122"/>
              </a:rPr>
              <a:t>2</a:t>
            </a:r>
            <a:endParaRPr lang="zh-CN" altLang="en-US" sz="2400" baseline="30000">
              <a:latin typeface="微软雅黑" panose="020B0503020204020204" pitchFamily="34" charset="-122"/>
              <a:ea typeface="微软雅黑" panose="020B0503020204020204" pitchFamily="34" charset="-122"/>
            </a:endParaRPr>
          </a:p>
        </p:txBody>
      </p:sp>
      <p:sp>
        <p:nvSpPr>
          <p:cNvPr id="6" name="文本框 5"/>
          <p:cNvSpPr txBox="1"/>
          <p:nvPr/>
        </p:nvSpPr>
        <p:spPr>
          <a:xfrm>
            <a:off x="3982085" y="2254250"/>
            <a:ext cx="69024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σ</a:t>
            </a:r>
            <a:endParaRPr lang="zh-CN" altLang="en-US" sz="2400">
              <a:latin typeface="微软雅黑" panose="020B0503020204020204" pitchFamily="34" charset="-122"/>
              <a:ea typeface="微软雅黑" panose="020B0503020204020204" pitchFamily="34" charset="-122"/>
            </a:endParaRPr>
          </a:p>
        </p:txBody>
      </p:sp>
      <p:sp>
        <p:nvSpPr>
          <p:cNvPr id="7" name="文本框 6"/>
          <p:cNvSpPr txBox="1"/>
          <p:nvPr/>
        </p:nvSpPr>
        <p:spPr>
          <a:xfrm>
            <a:off x="1825625" y="3566795"/>
            <a:ext cx="3610610" cy="4159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rPr>
              <a:t>C</a:t>
            </a:r>
            <a:r>
              <a:rPr lang="zh-CN" altLang="en-US" sz="2000" baseline="-25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rPr>
              <a:t>Cl&gt;C</a:t>
            </a:r>
            <a:r>
              <a:rPr lang="zh-CN" altLang="en-US" sz="2000" baseline="-25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Cl&gt;C</a:t>
            </a:r>
            <a:r>
              <a:rPr lang="zh-CN" altLang="en-US" sz="2000" baseline="-25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HCl</a:t>
            </a:r>
            <a:endParaRPr lang="zh-CN" altLang="en-US" sz="2000">
              <a:latin typeface="微软雅黑" panose="020B0503020204020204" pitchFamily="34" charset="-122"/>
              <a:ea typeface="微软雅黑" panose="020B0503020204020204" pitchFamily="34" charset="-122"/>
            </a:endParaRPr>
          </a:p>
        </p:txBody>
      </p:sp>
      <p:sp>
        <p:nvSpPr>
          <p:cNvPr id="8" name="文本框 7"/>
          <p:cNvSpPr txBox="1"/>
          <p:nvPr/>
        </p:nvSpPr>
        <p:spPr>
          <a:xfrm>
            <a:off x="1538605" y="4336415"/>
            <a:ext cx="861314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Cl参与形成的大π键越多,形成的C—Cl键键能越大,键长越短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956935" y="5090160"/>
            <a:ext cx="146558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正四面体形</a:t>
            </a:r>
            <a:endParaRPr lang="zh-CN" altLang="en-US" sz="2000">
              <a:latin typeface="微软雅黑" panose="020B0503020204020204" pitchFamily="34" charset="-122"/>
              <a:ea typeface="微软雅黑" panose="020B0503020204020204" pitchFamily="34" charset="-122"/>
            </a:endParaRPr>
          </a:p>
        </p:txBody>
      </p:sp>
      <p:sp>
        <p:nvSpPr>
          <p:cNvPr id="10" name="文本框 9"/>
          <p:cNvSpPr txBox="1"/>
          <p:nvPr/>
        </p:nvSpPr>
        <p:spPr>
          <a:xfrm>
            <a:off x="1475740" y="5483225"/>
            <a:ext cx="117856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P spid="8" grpId="0"/>
      <p:bldP spid="8" grpId="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9630" y="1026795"/>
            <a:ext cx="6884035" cy="47053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原子杂化轨道类型与分子空间结构的判断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37" name="image525.jpeg"/>
          <p:cNvPicPr>
            <a:picLocks noChangeAspect="1"/>
          </p:cNvPicPr>
          <p:nvPr>
            <p:custDataLst>
              <p:tags r:id="rId1"/>
            </p:custDataLst>
          </p:nvPr>
        </p:nvPicPr>
        <p:blipFill>
          <a:blip r:embed="rId2"/>
          <a:stretch>
            <a:fillRect/>
          </a:stretch>
        </p:blipFill>
        <p:spPr>
          <a:xfrm>
            <a:off x="7733030" y="1026795"/>
            <a:ext cx="824230" cy="470535"/>
          </a:xfrm>
          <a:prstGeom prst="rect">
            <a:avLst/>
          </a:prstGeom>
        </p:spPr>
      </p:pic>
      <p:sp>
        <p:nvSpPr>
          <p:cNvPr id="4" name="文本框 3"/>
          <p:cNvSpPr txBox="1"/>
          <p:nvPr/>
        </p:nvSpPr>
        <p:spPr>
          <a:xfrm>
            <a:off x="850265" y="1681480"/>
            <a:ext cx="10169525" cy="4286250"/>
          </a:xfrm>
          <a:prstGeom prst="rect">
            <a:avLst/>
          </a:prstGeom>
          <a:noFill/>
        </p:spPr>
        <p:txBody>
          <a:bodyPr wrap="square" rtlCol="0">
            <a:noAutofit/>
          </a:bodyPr>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【解析】(1)二聚体Al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中Al原子形成四个共价键,构成四面体结构,所以轨道杂化类型为sp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(2)①一氯乙烯中C原子采取sp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杂化轨道可与Cl的3p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x</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轨道、H的1s轨道形成σ键。②C的杂化轨道中s成分越多,形成的C—Cl键越强,C—Cl键的键长越短,一氯乙烷中C采取sp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杂化,一氯乙烯中C采取sp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杂化,一氯乙炔中C采取sp杂化,sp杂化轨道中s成分最多,sp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杂化轨道中s成分最少,同时Cl参与形成的大π键越多,形成的C—Cl键的键能越大,键长越短,一氯乙烯中Cl的3p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z</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轨道与C的2p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z</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轨道形成3中心4电子的大π键(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),一氯乙炔中C未参与杂化的2p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z</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轨道分别与Cl的3p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z</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轨道形成3中心4电子的大π键(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),共含有2个,一氯乙烷中不存在大π键,因此三种物质中C—Cl键的键长顺序为C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Cl&gt;C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Cl&gt;C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HCl。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9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(3)SiCl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分子中Si原子的价层电子对数为4+</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=4,无孤电子对,则其空间结构为正四面体形;其中心原子Si的轨道杂化形式为sp</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杂化。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yyy"/>
          <p:cNvPicPr>
            <a:picLocks noChangeAspect="1"/>
          </p:cNvPicPr>
          <p:nvPr>
            <p:custDataLst>
              <p:tags r:id="rId3"/>
            </p:custDataLst>
          </p:nvPr>
        </p:nvPicPr>
        <p:blipFill>
          <a:blip r:embed="rId4"/>
          <a:stretch>
            <a:fillRect/>
          </a:stretch>
        </p:blipFill>
        <p:spPr>
          <a:xfrm>
            <a:off x="8055610" y="3983355"/>
            <a:ext cx="396240" cy="386715"/>
          </a:xfrm>
          <a:prstGeom prst="rect">
            <a:avLst/>
          </a:prstGeom>
        </p:spPr>
      </p:pic>
      <p:pic>
        <p:nvPicPr>
          <p:cNvPr id="6" name="图片 5" descr="yyy"/>
          <p:cNvPicPr>
            <a:picLocks noChangeAspect="1"/>
          </p:cNvPicPr>
          <p:nvPr>
            <p:custDataLst>
              <p:tags r:id="rId5"/>
            </p:custDataLst>
          </p:nvPr>
        </p:nvPicPr>
        <p:blipFill>
          <a:blip r:embed="rId4"/>
          <a:stretch>
            <a:fillRect/>
          </a:stretch>
        </p:blipFill>
        <p:spPr>
          <a:xfrm>
            <a:off x="8955405" y="4370070"/>
            <a:ext cx="396240" cy="386715"/>
          </a:xfrm>
          <a:prstGeom prst="rect">
            <a:avLst/>
          </a:prstGeom>
        </p:spPr>
      </p:pic>
      <p:pic>
        <p:nvPicPr>
          <p:cNvPr id="7" name="图片 6" descr="yyy"/>
          <p:cNvPicPr>
            <a:picLocks noChangeAspect="1"/>
          </p:cNvPicPr>
          <p:nvPr>
            <p:custDataLst>
              <p:tags r:id="rId6"/>
            </p:custDataLst>
          </p:nvPr>
        </p:nvPicPr>
        <p:blipFill>
          <a:blip r:embed="rId4"/>
          <a:stretch>
            <a:fillRect/>
          </a:stretch>
        </p:blipFill>
        <p:spPr>
          <a:xfrm>
            <a:off x="10845800" y="4370070"/>
            <a:ext cx="396240" cy="386715"/>
          </a:xfrm>
          <a:prstGeom prst="rect">
            <a:avLst/>
          </a:prstGeom>
        </p:spPr>
      </p:pic>
      <p:pic>
        <p:nvPicPr>
          <p:cNvPr id="3" name="图片 2" descr="QQ截图20240124230120"/>
          <p:cNvPicPr>
            <a:picLocks noChangeAspect="1"/>
          </p:cNvPicPr>
          <p:nvPr/>
        </p:nvPicPr>
        <p:blipFill>
          <a:blip r:embed="rId7"/>
          <a:stretch>
            <a:fillRect/>
          </a:stretch>
        </p:blipFill>
        <p:spPr>
          <a:xfrm>
            <a:off x="5689600" y="5047615"/>
            <a:ext cx="490855" cy="461010"/>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48995" y="1076325"/>
            <a:ext cx="341693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键角的大小比较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2484120" y="2339975"/>
            <a:ext cx="4064000" cy="368300"/>
          </a:xfrm>
          <a:prstGeom prst="rect">
            <a:avLst/>
          </a:prstGeom>
          <a:noFill/>
        </p:spPr>
        <p:txBody>
          <a:bodyPr wrap="square" rtlCol="0">
            <a:spAutoFit/>
          </a:bodyPr>
          <a:p>
            <a:endParaRPr lang="zh-CN" altLang="en-US"/>
          </a:p>
        </p:txBody>
      </p:sp>
      <p:graphicFrame>
        <p:nvGraphicFramePr>
          <p:cNvPr id="7" name="表格 6"/>
          <p:cNvGraphicFramePr/>
          <p:nvPr>
            <p:custDataLst>
              <p:tags r:id="rId1"/>
            </p:custDataLst>
          </p:nvPr>
        </p:nvGraphicFramePr>
        <p:xfrm>
          <a:off x="1051560" y="1664970"/>
          <a:ext cx="9887585" cy="3633470"/>
        </p:xfrm>
        <a:graphic>
          <a:graphicData uri="http://schemas.openxmlformats.org/drawingml/2006/table">
            <a:tbl>
              <a:tblPr/>
              <a:tblGrid>
                <a:gridCol w="2150745"/>
                <a:gridCol w="2303145"/>
                <a:gridCol w="5433695"/>
              </a:tblGrid>
              <a:tr h="401320">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键角大小比较的几种不同情况</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示例</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键角大小的比较方式</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28675">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中心原子的价层电子对数不同</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NEU-BZ" charset="0"/>
                        </a:rPr>
                        <a:t>CO</a:t>
                      </a:r>
                      <a:r>
                        <a:rPr lang="en-US" sz="1400" b="0" baseline="-25000">
                          <a:latin typeface="微软雅黑" panose="020B0503020204020204" pitchFamily="34" charset="-122"/>
                          <a:ea typeface="微软雅黑" panose="020B0503020204020204" pitchFamily="34" charset="-122"/>
                          <a:cs typeface="NEU-BZ" charset="0"/>
                        </a:rPr>
                        <a:t>2</a:t>
                      </a:r>
                      <a:r>
                        <a:rPr lang="en-US" sz="1400" b="0">
                          <a:latin typeface="微软雅黑" panose="020B0503020204020204" pitchFamily="34" charset="-122"/>
                          <a:ea typeface="微软雅黑" panose="020B0503020204020204" pitchFamily="34" charset="-122"/>
                          <a:cs typeface="NEU-BZ" charset="0"/>
                        </a:rPr>
                        <a:t>&gt;BF</a:t>
                      </a:r>
                      <a:r>
                        <a:rPr lang="en-US" sz="1400" b="0" baseline="-25000">
                          <a:latin typeface="微软雅黑" panose="020B0503020204020204" pitchFamily="34" charset="-122"/>
                          <a:ea typeface="微软雅黑" panose="020B0503020204020204" pitchFamily="34" charset="-122"/>
                          <a:cs typeface="NEU-BZ" charset="0"/>
                        </a:rPr>
                        <a:t>3</a:t>
                      </a:r>
                      <a:r>
                        <a:rPr lang="en-US" sz="1400" b="0">
                          <a:latin typeface="微软雅黑" panose="020B0503020204020204" pitchFamily="34" charset="-122"/>
                          <a:ea typeface="微软雅黑" panose="020B0503020204020204" pitchFamily="34" charset="-122"/>
                          <a:cs typeface="NEU-BZ" charset="0"/>
                        </a:rPr>
                        <a:t>&gt;CH</a:t>
                      </a:r>
                      <a:r>
                        <a:rPr lang="en-US" sz="1400" b="0" baseline="-25000">
                          <a:latin typeface="微软雅黑" panose="020B0503020204020204" pitchFamily="34" charset="-122"/>
                          <a:ea typeface="微软雅黑" panose="020B0503020204020204" pitchFamily="34" charset="-122"/>
                          <a:cs typeface="NEU-BZ" charset="0"/>
                        </a:rPr>
                        <a:t>4</a:t>
                      </a:r>
                      <a:endParaRPr lang="en-US" altLang="en-US" sz="14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CO</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中C</a:t>
                      </a:r>
                      <a:r>
                        <a:rPr lang="en-US" sz="1400" b="0">
                          <a:latin typeface="微软雅黑" panose="020B0503020204020204" pitchFamily="34" charset="-122"/>
                          <a:ea typeface="微软雅黑" panose="020B0503020204020204" pitchFamily="34" charset="-122"/>
                          <a:cs typeface="微软雅黑" panose="020B0503020204020204" pitchFamily="34" charset="-122"/>
                        </a:rPr>
                        <a:t>原子含有0对孤电子对、2</a:t>
                      </a:r>
                      <a:r>
                        <a:rPr lang="en-US" sz="1400" b="0">
                          <a:latin typeface="微软雅黑" panose="020B0503020204020204" pitchFamily="34" charset="-122"/>
                          <a:ea typeface="微软雅黑" panose="020B0503020204020204" pitchFamily="34" charset="-122"/>
                          <a:cs typeface="微软雅黑" panose="020B0503020204020204" pitchFamily="34" charset="-122"/>
                        </a:rPr>
                        <a:t>对成键电子对,为直线形结构,</a:t>
                      </a:r>
                      <a:r>
                        <a:rPr lang="en-US" sz="1400" b="0">
                          <a:latin typeface="微软雅黑" panose="020B0503020204020204" pitchFamily="34" charset="-122"/>
                          <a:ea typeface="微软雅黑" panose="020B0503020204020204" pitchFamily="34" charset="-122"/>
                          <a:cs typeface="微软雅黑" panose="020B0503020204020204" pitchFamily="34" charset="-122"/>
                        </a:rPr>
                        <a:t>键角为180°;BF</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400" b="0">
                          <a:latin typeface="微软雅黑" panose="020B0503020204020204" pitchFamily="34" charset="-122"/>
                          <a:ea typeface="微软雅黑" panose="020B0503020204020204" pitchFamily="34" charset="-122"/>
                          <a:cs typeface="微软雅黑" panose="020B0503020204020204" pitchFamily="34" charset="-122"/>
                        </a:rPr>
                        <a:t>中B</a:t>
                      </a:r>
                      <a:r>
                        <a:rPr lang="en-US" sz="1400" b="0">
                          <a:latin typeface="微软雅黑" panose="020B0503020204020204" pitchFamily="34" charset="-122"/>
                          <a:ea typeface="微软雅黑" panose="020B0503020204020204" pitchFamily="34" charset="-122"/>
                          <a:cs typeface="微软雅黑" panose="020B0503020204020204" pitchFamily="34" charset="-122"/>
                        </a:rPr>
                        <a:t>原子含有0对孤电子对、3</a:t>
                      </a:r>
                      <a:r>
                        <a:rPr lang="en-US" sz="1400" b="0">
                          <a:latin typeface="微软雅黑" panose="020B0503020204020204" pitchFamily="34" charset="-122"/>
                          <a:ea typeface="微软雅黑" panose="020B0503020204020204" pitchFamily="34" charset="-122"/>
                          <a:cs typeface="微软雅黑" panose="020B0503020204020204" pitchFamily="34" charset="-122"/>
                        </a:rPr>
                        <a:t>对成键电子对,为平面三角形结构,</a:t>
                      </a:r>
                      <a:r>
                        <a:rPr lang="en-US" sz="1400" b="0">
                          <a:latin typeface="微软雅黑" panose="020B0503020204020204" pitchFamily="34" charset="-122"/>
                          <a:ea typeface="微软雅黑" panose="020B0503020204020204" pitchFamily="34" charset="-122"/>
                          <a:cs typeface="微软雅黑" panose="020B0503020204020204" pitchFamily="34" charset="-122"/>
                        </a:rPr>
                        <a:t>键角为120°;CH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400" b="0">
                          <a:latin typeface="微软雅黑" panose="020B0503020204020204" pitchFamily="34" charset="-122"/>
                          <a:ea typeface="微软雅黑" panose="020B0503020204020204" pitchFamily="34" charset="-122"/>
                          <a:cs typeface="微软雅黑" panose="020B0503020204020204" pitchFamily="34" charset="-122"/>
                        </a:rPr>
                        <a:t>中C原子含有0</a:t>
                      </a:r>
                      <a:r>
                        <a:rPr lang="en-US" sz="1400" b="0">
                          <a:latin typeface="微软雅黑" panose="020B0503020204020204" pitchFamily="34" charset="-122"/>
                          <a:ea typeface="微软雅黑" panose="020B0503020204020204" pitchFamily="34" charset="-122"/>
                          <a:cs typeface="微软雅黑" panose="020B0503020204020204" pitchFamily="34" charset="-122"/>
                        </a:rPr>
                        <a:t>对孤电子对、4对成键电子对,</a:t>
                      </a:r>
                      <a:r>
                        <a:rPr lang="en-US" sz="1400" b="0">
                          <a:latin typeface="微软雅黑" panose="020B0503020204020204" pitchFamily="34" charset="-122"/>
                          <a:ea typeface="微软雅黑" panose="020B0503020204020204" pitchFamily="34" charset="-122"/>
                          <a:cs typeface="微软雅黑" panose="020B0503020204020204" pitchFamily="34" charset="-122"/>
                        </a:rPr>
                        <a:t>为正四面体形结构,键角为109°28'</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65810">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中心原子的价层电子对数相同,但孤电子对数不同</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NEU-BZ" charset="0"/>
                        </a:rPr>
                        <a:t>CH</a:t>
                      </a:r>
                      <a:r>
                        <a:rPr lang="en-US" sz="1400" b="0" baseline="-25000">
                          <a:latin typeface="微软雅黑" panose="020B0503020204020204" pitchFamily="34" charset="-122"/>
                          <a:ea typeface="微软雅黑" panose="020B0503020204020204" pitchFamily="34" charset="-122"/>
                          <a:cs typeface="NEU-BZ" charset="0"/>
                        </a:rPr>
                        <a:t>4</a:t>
                      </a:r>
                      <a:r>
                        <a:rPr lang="en-US" sz="1400" b="0">
                          <a:latin typeface="微软雅黑" panose="020B0503020204020204" pitchFamily="34" charset="-122"/>
                          <a:ea typeface="微软雅黑" panose="020B0503020204020204" pitchFamily="34" charset="-122"/>
                          <a:cs typeface="NEU-BZ" charset="0"/>
                        </a:rPr>
                        <a:t>&gt;NH</a:t>
                      </a:r>
                      <a:r>
                        <a:rPr lang="en-US" sz="1400" b="0" baseline="-25000">
                          <a:latin typeface="微软雅黑" panose="020B0503020204020204" pitchFamily="34" charset="-122"/>
                          <a:ea typeface="微软雅黑" panose="020B0503020204020204" pitchFamily="34" charset="-122"/>
                          <a:cs typeface="NEU-BZ" charset="0"/>
                        </a:rPr>
                        <a:t>3</a:t>
                      </a:r>
                      <a:r>
                        <a:rPr lang="en-US" sz="1400" b="0">
                          <a:latin typeface="微软雅黑" panose="020B0503020204020204" pitchFamily="34" charset="-122"/>
                          <a:ea typeface="微软雅黑" panose="020B0503020204020204" pitchFamily="34" charset="-122"/>
                          <a:cs typeface="NEU-BZ" charset="0"/>
                        </a:rPr>
                        <a:t>&gt;H</a:t>
                      </a:r>
                      <a:r>
                        <a:rPr lang="en-US" sz="1400" b="0" baseline="-25000">
                          <a:latin typeface="微软雅黑" panose="020B0503020204020204" pitchFamily="34" charset="-122"/>
                          <a:ea typeface="微软雅黑" panose="020B0503020204020204" pitchFamily="34" charset="-122"/>
                          <a:cs typeface="NEU-BZ" charset="0"/>
                        </a:rPr>
                        <a:t>2</a:t>
                      </a:r>
                      <a:r>
                        <a:rPr lang="en-US" sz="1400" b="0">
                          <a:latin typeface="微软雅黑" panose="020B0503020204020204" pitchFamily="34" charset="-122"/>
                          <a:ea typeface="微软雅黑" panose="020B0503020204020204" pitchFamily="34" charset="-122"/>
                          <a:cs typeface="NEU-BZ" charset="0"/>
                        </a:rPr>
                        <a:t>O</a:t>
                      </a:r>
                      <a:endParaRPr lang="en-US" altLang="en-US" sz="14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三种分子中心原子均含</a:t>
                      </a:r>
                      <a:r>
                        <a:rPr lang="en-US" sz="1400" b="0">
                          <a:latin typeface="微软雅黑" panose="020B0503020204020204" pitchFamily="34" charset="-122"/>
                          <a:ea typeface="微软雅黑" panose="020B0503020204020204" pitchFamily="34" charset="-122"/>
                          <a:cs typeface="微软雅黑" panose="020B0503020204020204" pitchFamily="34" charset="-122"/>
                        </a:rPr>
                        <a:t>4对价层电子对,CH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400" b="0">
                          <a:latin typeface="微软雅黑" panose="020B0503020204020204" pitchFamily="34" charset="-122"/>
                          <a:ea typeface="微软雅黑" panose="020B0503020204020204" pitchFamily="34" charset="-122"/>
                          <a:cs typeface="微软雅黑" panose="020B0503020204020204" pitchFamily="34" charset="-122"/>
                        </a:rPr>
                        <a:t>中C原子含有</a:t>
                      </a:r>
                      <a:r>
                        <a:rPr lang="en-US" sz="1400" b="0">
                          <a:latin typeface="微软雅黑" panose="020B0503020204020204" pitchFamily="34" charset="-122"/>
                          <a:ea typeface="微软雅黑" panose="020B0503020204020204" pitchFamily="34" charset="-122"/>
                          <a:cs typeface="微软雅黑" panose="020B0503020204020204" pitchFamily="34" charset="-122"/>
                        </a:rPr>
                        <a:t>0对孤电子对,NH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400" b="0">
                          <a:latin typeface="微软雅黑" panose="020B0503020204020204" pitchFamily="34" charset="-122"/>
                          <a:ea typeface="微软雅黑" panose="020B0503020204020204" pitchFamily="34" charset="-122"/>
                          <a:cs typeface="微软雅黑" panose="020B0503020204020204" pitchFamily="34" charset="-122"/>
                        </a:rPr>
                        <a:t>中N原子含有</a:t>
                      </a:r>
                      <a:r>
                        <a:rPr lang="en-US" sz="1400" b="0">
                          <a:latin typeface="微软雅黑" panose="020B0503020204020204" pitchFamily="34" charset="-122"/>
                          <a:ea typeface="微软雅黑" panose="020B0503020204020204" pitchFamily="34" charset="-122"/>
                          <a:cs typeface="微软雅黑" panose="020B0503020204020204" pitchFamily="34" charset="-122"/>
                        </a:rPr>
                        <a:t>1对孤电子对,H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O中O原子含有</a:t>
                      </a:r>
                      <a:r>
                        <a:rPr lang="en-US" sz="1400" b="0">
                          <a:latin typeface="微软雅黑" panose="020B0503020204020204" pitchFamily="34" charset="-122"/>
                          <a:ea typeface="微软雅黑" panose="020B0503020204020204" pitchFamily="34" charset="-122"/>
                          <a:cs typeface="微软雅黑" panose="020B0503020204020204" pitchFamily="34" charset="-122"/>
                        </a:rPr>
                        <a:t>2对孤电子对,孤电子对对成键电子对的排斥力大于成键电子对间的排斥力</a:t>
                      </a:r>
                      <a:r>
                        <a:rPr lang="en-US" sz="1400" b="0">
                          <a:latin typeface="微软雅黑" panose="020B0503020204020204" pitchFamily="34" charset="-122"/>
                          <a:ea typeface="微软雅黑" panose="020B0503020204020204" pitchFamily="34" charset="-122"/>
                          <a:cs typeface="微软雅黑" panose="020B0503020204020204" pitchFamily="34" charset="-122"/>
                        </a:rPr>
                        <a:t>,则孤电子对数越多,键角越小</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28955">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中心原子价层孤电子对数和成键电子对数相等,但中心原子的电负性不同时</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NEU-BZ" charset="0"/>
                        </a:rPr>
                        <a:t>H</a:t>
                      </a:r>
                      <a:r>
                        <a:rPr lang="en-US" sz="1400" b="0" baseline="-25000">
                          <a:latin typeface="微软雅黑" panose="020B0503020204020204" pitchFamily="34" charset="-122"/>
                          <a:ea typeface="微软雅黑" panose="020B0503020204020204" pitchFamily="34" charset="-122"/>
                          <a:cs typeface="NEU-BZ" charset="0"/>
                        </a:rPr>
                        <a:t>2</a:t>
                      </a:r>
                      <a:r>
                        <a:rPr lang="en-US" sz="1400" b="0">
                          <a:latin typeface="微软雅黑" panose="020B0503020204020204" pitchFamily="34" charset="-122"/>
                          <a:ea typeface="微软雅黑" panose="020B0503020204020204" pitchFamily="34" charset="-122"/>
                          <a:cs typeface="NEU-BZ" charset="0"/>
                        </a:rPr>
                        <a:t>O&gt;H</a:t>
                      </a:r>
                      <a:r>
                        <a:rPr lang="en-US" sz="1400" b="0" baseline="-25000">
                          <a:latin typeface="微软雅黑" panose="020B0503020204020204" pitchFamily="34" charset="-122"/>
                          <a:ea typeface="微软雅黑" panose="020B0503020204020204" pitchFamily="34" charset="-122"/>
                          <a:cs typeface="NEU-BZ" charset="0"/>
                        </a:rPr>
                        <a:t>2</a:t>
                      </a:r>
                      <a:r>
                        <a:rPr lang="en-US" sz="1400" b="0">
                          <a:latin typeface="微软雅黑" panose="020B0503020204020204" pitchFamily="34" charset="-122"/>
                          <a:ea typeface="微软雅黑" panose="020B0503020204020204" pitchFamily="34" charset="-122"/>
                          <a:cs typeface="NEU-BZ" charset="0"/>
                        </a:rPr>
                        <a:t>S</a:t>
                      </a:r>
                      <a:endParaRPr lang="en-US" altLang="en-US" sz="14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两种分子中心原子均含有2对孤电子对和2</a:t>
                      </a:r>
                      <a:r>
                        <a:rPr lang="en-US" sz="1400" b="0">
                          <a:latin typeface="微软雅黑" panose="020B0503020204020204" pitchFamily="34" charset="-122"/>
                          <a:ea typeface="微软雅黑" panose="020B0503020204020204" pitchFamily="34" charset="-122"/>
                          <a:cs typeface="微软雅黑" panose="020B0503020204020204" pitchFamily="34" charset="-122"/>
                        </a:rPr>
                        <a:t>对成键电子对,但O</a:t>
                      </a:r>
                      <a:r>
                        <a:rPr lang="en-US" sz="1400" b="0">
                          <a:latin typeface="微软雅黑" panose="020B0503020204020204" pitchFamily="34" charset="-122"/>
                          <a:ea typeface="微软雅黑" panose="020B0503020204020204" pitchFamily="34" charset="-122"/>
                          <a:cs typeface="微软雅黑" panose="020B0503020204020204" pitchFamily="34" charset="-122"/>
                        </a:rPr>
                        <a:t>原子电负性大,成键电子对更偏向O</a:t>
                      </a:r>
                      <a:r>
                        <a:rPr lang="en-US" sz="1400" b="0">
                          <a:latin typeface="微软雅黑" panose="020B0503020204020204" pitchFamily="34" charset="-122"/>
                          <a:ea typeface="微软雅黑" panose="020B0503020204020204" pitchFamily="34" charset="-122"/>
                          <a:cs typeface="微软雅黑" panose="020B0503020204020204" pitchFamily="34" charset="-122"/>
                        </a:rPr>
                        <a:t>,则成键电子对间排斥力更大,键角更大</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42950">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形成配位键后键角的变化</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NH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400" b="0">
                          <a:latin typeface="微软雅黑" panose="020B0503020204020204" pitchFamily="34" charset="-122"/>
                          <a:ea typeface="微软雅黑" panose="020B0503020204020204" pitchFamily="34" charset="-122"/>
                          <a:cs typeface="微软雅黑" panose="020B0503020204020204" pitchFamily="34" charset="-122"/>
                        </a:rPr>
                        <a:t>中∠H—</a:t>
                      </a:r>
                      <a:r>
                        <a:rPr lang="en-US" sz="1400" b="0">
                          <a:latin typeface="微软雅黑" panose="020B0503020204020204" pitchFamily="34" charset="-122"/>
                          <a:ea typeface="微软雅黑" panose="020B0503020204020204" pitchFamily="34" charset="-122"/>
                          <a:cs typeface="微软雅黑" panose="020B0503020204020204" pitchFamily="34" charset="-122"/>
                        </a:rPr>
                        <a:t>N—H小于</a:t>
                      </a:r>
                      <a:r>
                        <a:rPr lang="en-US" sz="1400" b="0">
                          <a:latin typeface="微软雅黑" panose="020B0503020204020204" pitchFamily="34" charset="-122"/>
                          <a:ea typeface="微软雅黑" panose="020B0503020204020204" pitchFamily="34" charset="-122"/>
                          <a:cs typeface="微软雅黑" panose="020B0503020204020204" pitchFamily="34" charset="-122"/>
                        </a:rPr>
                        <a:t>[Cu(NH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400" b="0">
                          <a:latin typeface="微软雅黑" panose="020B0503020204020204" pitchFamily="34" charset="-122"/>
                          <a:ea typeface="微软雅黑" panose="020B0503020204020204" pitchFamily="34" charset="-122"/>
                          <a:cs typeface="微软雅黑" panose="020B0503020204020204" pitchFamily="34" charset="-122"/>
                        </a:rPr>
                        <a:t>)</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400" b="0">
                          <a:latin typeface="微软雅黑" panose="020B0503020204020204" pitchFamily="34" charset="-122"/>
                          <a:ea typeface="微软雅黑" panose="020B0503020204020204" pitchFamily="34" charset="-122"/>
                          <a:cs typeface="微软雅黑" panose="020B0503020204020204" pitchFamily="34" charset="-122"/>
                        </a:rPr>
                        <a:t>]</a:t>
                      </a:r>
                      <a:r>
                        <a:rPr lang="en-US" sz="1400" b="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中∠H</a:t>
                      </a:r>
                      <a:r>
                        <a:rPr lang="en-US" sz="1400" b="0">
                          <a:latin typeface="微软雅黑" panose="020B0503020204020204" pitchFamily="34" charset="-122"/>
                          <a:ea typeface="微软雅黑" panose="020B0503020204020204" pitchFamily="34" charset="-122"/>
                          <a:cs typeface="微软雅黑" panose="020B0503020204020204" pitchFamily="34" charset="-122"/>
                        </a:rPr>
                        <a:t>—N—H</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NH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400" b="0">
                          <a:latin typeface="微软雅黑" panose="020B0503020204020204" pitchFamily="34" charset="-122"/>
                          <a:ea typeface="微软雅黑" panose="020B0503020204020204" pitchFamily="34" charset="-122"/>
                          <a:cs typeface="微软雅黑" panose="020B0503020204020204" pitchFamily="34" charset="-122"/>
                        </a:rPr>
                        <a:t>与Cu</a:t>
                      </a:r>
                      <a:r>
                        <a:rPr lang="en-US" sz="1400" b="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形成配位键后,孤电子对对成键电子对的排斥力减小</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1018540" y="5398770"/>
            <a:ext cx="9798050" cy="82550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注:斥力大小比较:孤电子对-孤电子对&gt;孤电子对-σ键&gt;σ键-σ键。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8200" y="1055370"/>
            <a:ext cx="341693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键角的大小比较</a:t>
            </a:r>
            <a:endParaRPr lang="zh-CN" altLang="en-US" sz="2400"/>
          </a:p>
        </p:txBody>
      </p:sp>
      <p:sp>
        <p:nvSpPr>
          <p:cNvPr id="3" name="文本框 2"/>
          <p:cNvSpPr txBox="1"/>
          <p:nvPr/>
        </p:nvSpPr>
        <p:spPr>
          <a:xfrm>
            <a:off x="838200" y="1692275"/>
            <a:ext cx="4064000" cy="357505"/>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61720" y="2226945"/>
            <a:ext cx="9819005" cy="3493770"/>
          </a:xfrm>
          <a:prstGeom prst="rect">
            <a:avLst/>
          </a:prstGeom>
          <a:noFill/>
        </p:spPr>
        <p:txBody>
          <a:bodyPr wrap="square" rtlCol="0">
            <a:noAutofit/>
          </a:bodyPr>
          <a:p>
            <a:pPr indent="0" fontAlgn="auto">
              <a:lnSpc>
                <a:spcPts val="32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(1)[山东2023·16节选]ClO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中心原子为Cl,Cl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O中心原子为O,二者均为V形结构,但ClO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中存在大π键(</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中Cl原子的轨道杂化方式为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,O—Cl—O键角</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Cl—O—Cl键角(填“&gt;”“&lt;”或“=”)。比较ClO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O中Cl—O键的键长并说明原因:</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2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2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(2)[湖南2023·17节选]比较分子中的C—Ga—C键角大小:Ga(CH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baseline="-25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Ga(CH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(Et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O)(填“&gt;”“&lt;”或“=”),其原因是</a:t>
            </a:r>
            <a:endParaRPr lang="zh-CN" altLang="en-US" sz="2000" u="sng">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999999990"/>
          <p:cNvPicPr>
            <a:picLocks noChangeAspect="1"/>
          </p:cNvPicPr>
          <p:nvPr/>
        </p:nvPicPr>
        <p:blipFill>
          <a:blip r:embed="rId1"/>
          <a:stretch>
            <a:fillRect/>
          </a:stretch>
        </p:blipFill>
        <p:spPr>
          <a:xfrm>
            <a:off x="2720340" y="2685415"/>
            <a:ext cx="533400" cy="552450"/>
          </a:xfrm>
          <a:prstGeom prst="rect">
            <a:avLst/>
          </a:prstGeom>
        </p:spPr>
      </p:pic>
      <p:sp>
        <p:nvSpPr>
          <p:cNvPr id="6" name="文本框 5"/>
          <p:cNvSpPr txBox="1"/>
          <p:nvPr/>
        </p:nvSpPr>
        <p:spPr>
          <a:xfrm>
            <a:off x="8644255" y="32131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P112</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7210425" y="2722245"/>
            <a:ext cx="93472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sp</a:t>
            </a:r>
            <a:r>
              <a:rPr lang="zh-CN" altLang="en-US" sz="2000" baseline="30000">
                <a:latin typeface="微软雅黑" panose="020B0503020204020204" pitchFamily="34" charset="-122"/>
                <a:ea typeface="微软雅黑" panose="020B0503020204020204" pitchFamily="34" charset="-122"/>
              </a:rPr>
              <a:t>2</a:t>
            </a:r>
            <a:endParaRPr lang="zh-CN" altLang="en-US" sz="2000" baseline="30000">
              <a:latin typeface="微软雅黑" panose="020B0503020204020204" pitchFamily="34" charset="-122"/>
              <a:ea typeface="微软雅黑" panose="020B0503020204020204" pitchFamily="34" charset="-122"/>
            </a:endParaRPr>
          </a:p>
        </p:txBody>
      </p:sp>
      <p:sp>
        <p:nvSpPr>
          <p:cNvPr id="8" name="文本框 7"/>
          <p:cNvSpPr txBox="1"/>
          <p:nvPr/>
        </p:nvSpPr>
        <p:spPr>
          <a:xfrm>
            <a:off x="10003790" y="2685415"/>
            <a:ext cx="70040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&gt;</a:t>
            </a:r>
            <a:endParaRPr lang="zh-CN" altLang="en-US" sz="2400">
              <a:latin typeface="微软雅黑" panose="020B0503020204020204" pitchFamily="34" charset="-122"/>
              <a:ea typeface="微软雅黑" panose="020B0503020204020204" pitchFamily="34" charset="-122"/>
            </a:endParaRPr>
          </a:p>
        </p:txBody>
      </p:sp>
      <p:sp>
        <p:nvSpPr>
          <p:cNvPr id="9" name="文本框 8"/>
          <p:cNvSpPr txBox="1"/>
          <p:nvPr/>
        </p:nvSpPr>
        <p:spPr>
          <a:xfrm>
            <a:off x="1560195" y="3539490"/>
            <a:ext cx="9208135"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分子中Cl—O键键长较短,原因是ClO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分子中存在大π键(),导致Cl—O键键长介于单键和双键之间,而Cl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O分子中Cl—O键为单键,键长较长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8750300" y="4246245"/>
            <a:ext cx="1157605" cy="521970"/>
          </a:xfrm>
          <a:prstGeom prst="rect">
            <a:avLst/>
          </a:prstGeom>
          <a:noFill/>
        </p:spPr>
        <p:txBody>
          <a:bodyPr wrap="square" rtlCol="0">
            <a:spAutoFit/>
          </a:bodyPr>
          <a:p>
            <a:r>
              <a:rPr lang="zh-CN" altLang="en-US" sz="2800">
                <a:latin typeface="微软雅黑" panose="020B0503020204020204" pitchFamily="34" charset="-122"/>
                <a:ea typeface="微软雅黑" panose="020B0503020204020204" pitchFamily="34" charset="-122"/>
                <a:sym typeface="+mn-ea"/>
              </a:rPr>
              <a:t>&gt;</a:t>
            </a:r>
            <a:endParaRPr lang="zh-CN" altLang="en-US" sz="2800"/>
          </a:p>
        </p:txBody>
      </p:sp>
      <p:sp>
        <p:nvSpPr>
          <p:cNvPr id="11" name="文本框 10"/>
          <p:cNvSpPr txBox="1"/>
          <p:nvPr/>
        </p:nvSpPr>
        <p:spPr>
          <a:xfrm>
            <a:off x="1061085" y="5121910"/>
            <a:ext cx="9749790" cy="9493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Ga(CH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分子中的中心原子Ga与3个C形成平面三角形,C—Ga—C键角为120°;Ga(CH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(Et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O)分子中的中心原子Ga与3个C和1个O形成四面体,C—Ga—C键角小于120°</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3630" y="1893570"/>
            <a:ext cx="9840595" cy="3783965"/>
          </a:xfrm>
          <a:prstGeom prst="rect">
            <a:avLst/>
          </a:prstGeom>
          <a:noFill/>
        </p:spPr>
        <p:txBody>
          <a:bodyPr wrap="square" rtlCol="0">
            <a:noAutofit/>
          </a:bodyPr>
          <a:p>
            <a:pPr indent="0" fontAlgn="auto">
              <a:lnSpc>
                <a:spcPts val="33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【解析】(1)由题意ClO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分子为V形结构,且存在大π键(</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),所以ClO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分子中Cl原子为sp</a:t>
            </a:r>
            <a:r>
              <a:rPr lang="zh-CN" altLang="en-US" sz="24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杂化,O—Cl—O键角接近120°,Cl</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O分子中中心原子O的价层电子对数为2+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=4,O为sp</a:t>
            </a:r>
            <a:r>
              <a:rPr lang="zh-CN" altLang="en-US" sz="24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杂化,Cl—O—Cl键角接近109°28',所以O—Cl—O键角&gt;Cl—O—Cl键角;ClO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分子中存在大π键(</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),电子云重叠程度大,Cl—O键键长比正常Cl—O键短,Cl—O键键长:Cl</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O&gt;ClO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63905" y="1043940"/>
            <a:ext cx="346964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键角的大小比较</a:t>
            </a:r>
            <a:endParaRPr lang="zh-CN" altLang="en-US" sz="2400"/>
          </a:p>
        </p:txBody>
      </p:sp>
      <p:pic>
        <p:nvPicPr>
          <p:cNvPr id="5" name="图片 4" descr="999999990"/>
          <p:cNvPicPr>
            <a:picLocks noChangeAspect="1"/>
          </p:cNvPicPr>
          <p:nvPr>
            <p:custDataLst>
              <p:tags r:id="rId1"/>
            </p:custDataLst>
          </p:nvPr>
        </p:nvPicPr>
        <p:blipFill>
          <a:blip r:embed="rId2"/>
          <a:stretch>
            <a:fillRect/>
          </a:stretch>
        </p:blipFill>
        <p:spPr>
          <a:xfrm>
            <a:off x="8327390" y="1893570"/>
            <a:ext cx="533400" cy="552450"/>
          </a:xfrm>
          <a:prstGeom prst="rect">
            <a:avLst/>
          </a:prstGeom>
        </p:spPr>
      </p:pic>
      <p:pic>
        <p:nvPicPr>
          <p:cNvPr id="6" name="图片 5" descr="分时"/>
          <p:cNvPicPr>
            <a:picLocks noChangeAspect="1"/>
          </p:cNvPicPr>
          <p:nvPr/>
        </p:nvPicPr>
        <p:blipFill>
          <a:blip r:embed="rId3"/>
          <a:stretch>
            <a:fillRect/>
          </a:stretch>
        </p:blipFill>
        <p:spPr>
          <a:xfrm>
            <a:off x="4069080" y="2770505"/>
            <a:ext cx="379730" cy="483870"/>
          </a:xfrm>
          <a:prstGeom prst="rect">
            <a:avLst/>
          </a:prstGeom>
        </p:spPr>
      </p:pic>
      <p:pic>
        <p:nvPicPr>
          <p:cNvPr id="7" name="图片 6" descr="999999990"/>
          <p:cNvPicPr>
            <a:picLocks noChangeAspect="1"/>
          </p:cNvPicPr>
          <p:nvPr>
            <p:custDataLst>
              <p:tags r:id="rId4"/>
            </p:custDataLst>
          </p:nvPr>
        </p:nvPicPr>
        <p:blipFill>
          <a:blip r:embed="rId2"/>
          <a:stretch>
            <a:fillRect/>
          </a:stretch>
        </p:blipFill>
        <p:spPr>
          <a:xfrm>
            <a:off x="9051290" y="3152775"/>
            <a:ext cx="533400" cy="55245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TABLE_ENDDRAG_ORIGIN_RECT" val="80*40"/>
  <p:tag name="TABLE_ENDDRAG_RECT" val="140*321*80*40"/>
</p:tagLst>
</file>

<file path=ppt/tags/tag117.xml><?xml version="1.0" encoding="utf-8"?>
<p:tagLst xmlns:p="http://schemas.openxmlformats.org/presentationml/2006/main">
  <p:tag name="TABLE_ENDDRAG_ORIGIN_RECT" val="21*40"/>
  <p:tag name="TABLE_ENDDRAG_RECT" val="218*313*21*40"/>
</p:tagLst>
</file>

<file path=ppt/tags/tag118.xml><?xml version="1.0" encoding="utf-8"?>
<p:tagLst xmlns:p="http://schemas.openxmlformats.org/presentationml/2006/main">
  <p:tag name="TABLE_ENDDRAG_ORIGIN_RECT" val="43*40"/>
  <p:tag name="TABLE_ENDDRAG_RECT" val="250*313*43*40"/>
</p:tagLst>
</file>

<file path=ppt/tags/tag119.xml><?xml version="1.0" encoding="utf-8"?>
<p:tagLst xmlns:p="http://schemas.openxmlformats.org/presentationml/2006/main">
  <p:tag name="TABLE_ENDDRAG_ORIGIN_RECT" val="75*38"/>
  <p:tag name="TABLE_ENDDRAG_RECT" val="534*331*75*38"/>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TABLE_ENDDRAG_ORIGIN_RECT" val="24*37"/>
  <p:tag name="TABLE_ENDDRAG_RECT" val="619*338*24*37"/>
</p:tagLst>
</file>

<file path=ppt/tags/tag121.xml><?xml version="1.0" encoding="utf-8"?>
<p:tagLst xmlns:p="http://schemas.openxmlformats.org/presentationml/2006/main">
  <p:tag name="TABLE_ENDDRAG_ORIGIN_RECT" val="41*37"/>
  <p:tag name="TABLE_ENDDRAG_RECT" val="661*337*41*37"/>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TABLE_ENDDRAG_ORIGIN_RECT" val="541*140"/>
  <p:tag name="TABLE_ENDDRAG_RECT" val="66*159*541*140"/>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TABLE_ENDDRAG_ORIGIN_RECT" val="775*300"/>
  <p:tag name="TABLE_ENDDRAG_RECT" val="71*151*775*300"/>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TABLE_ENDDRAG_ORIGIN_RECT" val="412*137"/>
  <p:tag name="TABLE_ENDDRAG_RECT" val="67*177*412*137"/>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TABLE_ENDDRAG_ORIGIN_RECT" val="577*95"/>
  <p:tag name="TABLE_ENDDRAG_RECT" val="127*236*577*95"/>
</p:tagLst>
</file>

<file path=ppt/tags/tag193.xml><?xml version="1.0" encoding="utf-8"?>
<p:tagLst xmlns:p="http://schemas.openxmlformats.org/presentationml/2006/main">
  <p:tag name="TABLE_ENDDRAG_ORIGIN_RECT" val="725*110"/>
  <p:tag name="TABLE_ENDDRAG_RECT" val="80*215*725*110"/>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TABLE_ENDDRAG_ORIGIN_RECT" val="555*293"/>
  <p:tag name="TABLE_ENDDRAG_RECT" val="117*81*555*293"/>
</p:tagLst>
</file>

<file path=ppt/tags/tag202.xml><?xml version="1.0" encoding="utf-8"?>
<p:tagLst xmlns:p="http://schemas.openxmlformats.org/presentationml/2006/main">
  <p:tag name="TABLE_ENDDRAG_ORIGIN_RECT" val="676*343"/>
  <p:tag name="TABLE_ENDDRAG_RECT" val="115*120*676*343"/>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TABLE_ENDDRAG_ORIGIN_RECT" val="775*334"/>
  <p:tag name="TABLE_ENDDRAG_RECT" val="86*131*775*334"/>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TABLE_ENDDRAG_ORIGIN_RECT" val="530*263"/>
  <p:tag name="TABLE_ENDDRAG_RECT" val="77*142*530*263"/>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TABLE_ENDDRAG_ORIGIN_RECT" val="439*75"/>
  <p:tag name="TABLE_ENDDRAG_RECT" val="140*216*439*75"/>
</p:tagLst>
</file>

<file path=ppt/tags/tag225.xml><?xml version="1.0" encoding="utf-8"?>
<p:tagLst xmlns:p="http://schemas.openxmlformats.org/presentationml/2006/main">
  <p:tag name="TABLE_ENDDRAG_ORIGIN_RECT" val="549*262"/>
  <p:tag name="TABLE_ENDDRAG_RECT" val="58*156*549*262"/>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TABLE_ENDDRAG_ORIGIN_RECT" val="726*123"/>
  <p:tag name="TABLE_ENDDRAG_RECT" val="107*184*726*123"/>
</p:tagLst>
</file>

<file path=ppt/tags/tag232.xml><?xml version="1.0" encoding="utf-8"?>
<p:tagLst xmlns:p="http://schemas.openxmlformats.org/presentationml/2006/main">
  <p:tag name="TABLE_ENDDRAG_ORIGIN_RECT" val="726*117"/>
  <p:tag name="TABLE_ENDDRAG_RECT" val="107*307*726*117"/>
</p:tagLst>
</file>

<file path=ppt/tags/tag233.xml><?xml version="1.0" encoding="utf-8"?>
<p:tagLst xmlns:p="http://schemas.openxmlformats.org/presentationml/2006/main">
  <p:tag name="TABLE_ENDDRAG_ORIGIN_RECT" val="664*294"/>
  <p:tag name="TABLE_ENDDRAG_RECT" val="53*172*664*294"/>
</p:tagLst>
</file>

<file path=ppt/tags/tag234.xml><?xml version="1.0" encoding="utf-8"?>
<p:tagLst xmlns:p="http://schemas.openxmlformats.org/presentationml/2006/main">
  <p:tag name="TABLE_ENDDRAG_ORIGIN_RECT" val="775*70"/>
  <p:tag name="TABLE_ENDDRAG_RECT" val="77*205*775*70"/>
</p:tagLst>
</file>

<file path=ppt/tags/tag235.xml><?xml version="1.0" encoding="utf-8"?>
<p:tagLst xmlns:p="http://schemas.openxmlformats.org/presentationml/2006/main">
  <p:tag name="TABLE_ENDDRAG_ORIGIN_RECT" val="775*57"/>
  <p:tag name="TABLE_ENDDRAG_RECT" val="77*372*775*57"/>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COMMONDATA" val="eyJoZGlkIjoiNWZiNmI5NWI1MzM1NTAzMGU0MjQ0NzYyOTUzMjI4YzkifQ=="/>
  <p:tag name="commondata" val="eyJoZGlkIjoiYzY1MWE2ZDY1YmEyODAyMTY0ZGEwMzY5OGRkNTQ5YjEifQ=="/>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TABLE_ENDDRAG_ORIGIN_RECT" val="153*112"/>
  <p:tag name="TABLE_ENDDRAG_RECT" val="79*204*153*112"/>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TABLE_ENDDRAG_ORIGIN_RECT" val="284*63"/>
  <p:tag name="TABLE_ENDDRAG_RECT" val="324*221*284*63"/>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TABLE_ENDDRAG_ORIGIN_RECT" val="772*205"/>
  <p:tag name="TABLE_ENDDRAG_RECT" val="88*152*772*205"/>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28542</Words>
  <Application>WPS 演示</Application>
  <PresentationFormat>宽屏</PresentationFormat>
  <Paragraphs>2152</Paragraphs>
  <Slides>150</Slides>
  <Notes>1</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150</vt:i4>
      </vt:variant>
    </vt:vector>
  </HeadingPairs>
  <TitlesOfParts>
    <vt:vector size="166" baseType="lpstr">
      <vt:lpstr>Arial</vt:lpstr>
      <vt:lpstr>宋体</vt:lpstr>
      <vt:lpstr>Wingdings</vt:lpstr>
      <vt:lpstr>微软雅黑</vt:lpstr>
      <vt:lpstr>微软雅黑W10 Regular</vt:lpstr>
      <vt:lpstr>黑体</vt:lpstr>
      <vt:lpstr>思源宋体 CN Heavy</vt:lpstr>
      <vt:lpstr>思源宋体 CN</vt:lpstr>
      <vt:lpstr>Calibri</vt:lpstr>
      <vt:lpstr>NEU-BZ</vt:lpstr>
      <vt:lpstr>Marker Felt</vt:lpstr>
      <vt:lpstr>方正书宋_GBK</vt:lpstr>
      <vt:lpstr>Arial Unicode MS</vt:lpstr>
      <vt:lpstr>Times New Roman</vt: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lishenmin</dc:creator>
  <cp:lastModifiedBy>S</cp:lastModifiedBy>
  <cp:revision>69</cp:revision>
  <dcterms:created xsi:type="dcterms:W3CDTF">2023-03-10T12:15:00Z</dcterms:created>
  <dcterms:modified xsi:type="dcterms:W3CDTF">2024-01-25T01:08:53Z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F41E2972E0CB4D5483762D00207D4543_13</vt:lpwstr>
  </property>
</Properties>
</file>